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20" autoAdjust="0"/>
  </p:normalViewPr>
  <p:slideViewPr>
    <p:cSldViewPr>
      <p:cViewPr varScale="1">
        <p:scale>
          <a:sx n="48" d="100"/>
          <a:sy n="48" d="100"/>
        </p:scale>
        <p:origin x="790" y="2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11877-7155-4D97-B23E-815680FA06EB}" type="datetimeFigureOut">
              <a:rPr lang="en-US" smtClean="0"/>
              <a:t>9/20/2019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1A1572-2D26-4163-96F3-A811264B573D}" type="slidenum">
              <a:rPr lang="en-US" smtClean="0"/>
              <a:t>‹#›</a:t>
            </a:fld>
            <a:endParaRPr lang="en-US" dirty="0"/>
          </a:p>
        </p:txBody>
      </p:sp>
    </p:spTree>
    <p:extLst>
      <p:ext uri="{BB962C8B-B14F-4D97-AF65-F5344CB8AC3E}">
        <p14:creationId xmlns:p14="http://schemas.microsoft.com/office/powerpoint/2010/main" val="117936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1A1572-2D26-4163-96F3-A811264B573D}" type="slidenum">
              <a:rPr lang="en-US" smtClean="0"/>
              <a:t>18</a:t>
            </a:fld>
            <a:endParaRPr lang="en-US" dirty="0"/>
          </a:p>
        </p:txBody>
      </p:sp>
    </p:spTree>
    <p:extLst>
      <p:ext uri="{BB962C8B-B14F-4D97-AF65-F5344CB8AC3E}">
        <p14:creationId xmlns:p14="http://schemas.microsoft.com/office/powerpoint/2010/main" val="4027804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FD998CCF-2238-49BC-9B6D-DD035147864F}" type="datetimeFigureOut">
              <a:rPr lang="en-US" smtClean="0"/>
              <a:pPr/>
              <a:t>9/20/2019</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95625B5-4382-4363-943F-EACF1C98F2D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FD998CCF-2238-49BC-9B6D-DD035147864F}" type="datetimeFigureOut">
              <a:rPr lang="en-US" smtClean="0"/>
              <a:pPr/>
              <a:t>9/20/2019</a:t>
            </a:fld>
            <a:endParaRPr lang="en-US" dirty="0"/>
          </a:p>
        </p:txBody>
      </p:sp>
      <p:sp>
        <p:nvSpPr>
          <p:cNvPr id="27" name="Slide Number Placeholder 26"/>
          <p:cNvSpPr>
            <a:spLocks noGrp="1"/>
          </p:cNvSpPr>
          <p:nvPr>
            <p:ph type="sldNum" sz="quarter" idx="11"/>
          </p:nvPr>
        </p:nvSpPr>
        <p:spPr/>
        <p:txBody>
          <a:bodyPr rtlCol="0"/>
          <a:lstStyle/>
          <a:p>
            <a:fld id="{A95625B5-4382-4363-943F-EACF1C98F2D1}"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FD998CCF-2238-49BC-9B6D-DD035147864F}" type="datetimeFigureOut">
              <a:rPr lang="en-US" smtClean="0"/>
              <a:pPr/>
              <a:t>9/20/2019</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A95625B5-4382-4363-943F-EACF1C98F2D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D998CCF-2238-49BC-9B6D-DD035147864F}" type="datetimeFigureOut">
              <a:rPr lang="en-US" smtClean="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D998CCF-2238-49BC-9B6D-DD035147864F}" type="datetimeFigureOut">
              <a:rPr lang="en-US" smtClean="0"/>
              <a:pPr/>
              <a:t>9/20/2019</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95625B5-4382-4363-943F-EACF1C98F2D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CCNA 200-301, Volume I</a:t>
            </a:r>
          </a:p>
        </p:txBody>
      </p:sp>
      <p:sp>
        <p:nvSpPr>
          <p:cNvPr id="3" name="Subtitle 2"/>
          <p:cNvSpPr>
            <a:spLocks noGrp="1"/>
          </p:cNvSpPr>
          <p:nvPr>
            <p:ph type="subTitle" idx="1"/>
          </p:nvPr>
        </p:nvSpPr>
        <p:spPr/>
        <p:txBody>
          <a:bodyPr/>
          <a:lstStyle/>
          <a:p>
            <a:r>
              <a:rPr lang="en-US" dirty="0"/>
              <a:t>Chapter 1 </a:t>
            </a:r>
          </a:p>
          <a:p>
            <a:r>
              <a:rPr lang="en-US" b="1" dirty="0"/>
              <a:t>Introduction to TCP/IP Networking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Same-Layer and Adjacent-Layer Interaction</a:t>
            </a:r>
          </a:p>
        </p:txBody>
      </p:sp>
      <p:pic>
        <p:nvPicPr>
          <p:cNvPr id="6" name="Picture 5">
            <a:extLst>
              <a:ext uri="{FF2B5EF4-FFF2-40B4-BE49-F238E27FC236}">
                <a16:creationId xmlns:a16="http://schemas.microsoft.com/office/drawing/2014/main" id="{1BBC95FE-6C7E-41DA-98B6-476DB154DC2C}"/>
              </a:ext>
            </a:extLst>
          </p:cNvPr>
          <p:cNvPicPr>
            <a:picLocks noChangeAspect="1"/>
          </p:cNvPicPr>
          <p:nvPr/>
        </p:nvPicPr>
        <p:blipFill>
          <a:blip r:embed="rId2"/>
          <a:stretch>
            <a:fillRect/>
          </a:stretch>
        </p:blipFill>
        <p:spPr>
          <a:xfrm>
            <a:off x="533400" y="2514599"/>
            <a:ext cx="8347972" cy="213360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Postal Service Forwarding (Routing) Letters</a:t>
            </a:r>
          </a:p>
        </p:txBody>
      </p:sp>
      <p:graphicFrame>
        <p:nvGraphicFramePr>
          <p:cNvPr id="4" name="Table 3"/>
          <p:cNvGraphicFramePr>
            <a:graphicFrameLocks noGrp="1"/>
          </p:cNvGraphicFramePr>
          <p:nvPr/>
        </p:nvGraphicFramePr>
        <p:xfrm>
          <a:off x="2318067" y="2171700"/>
          <a:ext cx="4507865" cy="2514600"/>
        </p:xfrm>
        <a:graphic>
          <a:graphicData uri="http://schemas.openxmlformats.org/drawingml/2006/table">
            <a:tbl>
              <a:tblPr/>
              <a:tblGrid>
                <a:gridCol w="4507865">
                  <a:extLst>
                    <a:ext uri="{9D8B030D-6E8A-4147-A177-3AD203B41FA5}">
                      <a16:colId xmlns:a16="http://schemas.microsoft.com/office/drawing/2014/main" val="20000"/>
                    </a:ext>
                  </a:extLst>
                </a:gridCol>
              </a:tblGrid>
              <a:tr h="251460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6625" name="Picture 1"/>
          <p:cNvPicPr>
            <a:picLocks noChangeAspect="1" noChangeArrowheads="1"/>
          </p:cNvPicPr>
          <p:nvPr/>
        </p:nvPicPr>
        <p:blipFill>
          <a:blip r:embed="rId2" cstate="print"/>
          <a:srcRect/>
          <a:stretch>
            <a:fillRect/>
          </a:stretch>
        </p:blipFill>
        <p:spPr bwMode="auto">
          <a:xfrm>
            <a:off x="1295400" y="2438400"/>
            <a:ext cx="6629400" cy="376701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TCP/IP Network</a:t>
            </a:r>
          </a:p>
        </p:txBody>
      </p:sp>
      <p:pic>
        <p:nvPicPr>
          <p:cNvPr id="28674" name="Picture 2"/>
          <p:cNvPicPr>
            <a:picLocks noChangeAspect="1" noChangeArrowheads="1"/>
          </p:cNvPicPr>
          <p:nvPr/>
        </p:nvPicPr>
        <p:blipFill>
          <a:blip r:embed="rId2" cstate="print"/>
          <a:srcRect/>
          <a:stretch>
            <a:fillRect/>
          </a:stretch>
        </p:blipFill>
        <p:spPr bwMode="auto">
          <a:xfrm>
            <a:off x="2133600" y="2590800"/>
            <a:ext cx="5638800" cy="377296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Routing Example</a:t>
            </a:r>
          </a:p>
        </p:txBody>
      </p:sp>
      <p:pic>
        <p:nvPicPr>
          <p:cNvPr id="29698" name="Picture 2"/>
          <p:cNvPicPr>
            <a:picLocks noChangeAspect="1" noChangeArrowheads="1"/>
          </p:cNvPicPr>
          <p:nvPr/>
        </p:nvPicPr>
        <p:blipFill>
          <a:blip r:embed="rId2" cstate="print"/>
          <a:srcRect/>
          <a:stretch>
            <a:fillRect/>
          </a:stretch>
        </p:blipFill>
        <p:spPr bwMode="auto">
          <a:xfrm>
            <a:off x="304800" y="2743200"/>
            <a:ext cx="7607499" cy="2971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Ethernet </a:t>
            </a:r>
          </a:p>
        </p:txBody>
      </p:sp>
      <p:pic>
        <p:nvPicPr>
          <p:cNvPr id="30722" name="Picture 2"/>
          <p:cNvPicPr>
            <a:picLocks noChangeAspect="1" noChangeArrowheads="1"/>
          </p:cNvPicPr>
          <p:nvPr/>
        </p:nvPicPr>
        <p:blipFill>
          <a:blip r:embed="rId2" cstate="print"/>
          <a:srcRect/>
          <a:stretch>
            <a:fillRect/>
          </a:stretch>
        </p:blipFill>
        <p:spPr bwMode="auto">
          <a:xfrm>
            <a:off x="1066800" y="2209800"/>
            <a:ext cx="7850846" cy="2438400"/>
          </a:xfrm>
          <a:prstGeom prst="rect">
            <a:avLst/>
          </a:prstGeom>
          <a:noFill/>
          <a:ln w="9525">
            <a:noFill/>
            <a:miter lim="800000"/>
            <a:headEnd/>
            <a:tailEnd/>
          </a:ln>
        </p:spPr>
      </p:pic>
      <p:sp>
        <p:nvSpPr>
          <p:cNvPr id="5" name="TextBox 4"/>
          <p:cNvSpPr txBox="1"/>
          <p:nvPr/>
        </p:nvSpPr>
        <p:spPr>
          <a:xfrm>
            <a:off x="381000" y="5410200"/>
            <a:ext cx="8305800" cy="461665"/>
          </a:xfrm>
          <a:prstGeom prst="rect">
            <a:avLst/>
          </a:prstGeom>
          <a:noFill/>
        </p:spPr>
        <p:txBody>
          <a:bodyPr wrap="square" rtlCol="0">
            <a:spAutoFit/>
          </a:bodyPr>
          <a:lstStyle/>
          <a:p>
            <a:r>
              <a:rPr lang="en-US" sz="2400" dirty="0"/>
              <a:t>Larry Using Ethernet to Forward an IP Packet to Router R1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Five Steps of Data Encapsulation: TCP/IP </a:t>
            </a:r>
          </a:p>
        </p:txBody>
      </p:sp>
      <p:graphicFrame>
        <p:nvGraphicFramePr>
          <p:cNvPr id="4" name="Table 3"/>
          <p:cNvGraphicFramePr>
            <a:graphicFrameLocks noGrp="1"/>
          </p:cNvGraphicFramePr>
          <p:nvPr/>
        </p:nvGraphicFramePr>
        <p:xfrm>
          <a:off x="2130425" y="2368232"/>
          <a:ext cx="4883150" cy="2121535"/>
        </p:xfrm>
        <a:graphic>
          <a:graphicData uri="http://schemas.openxmlformats.org/drawingml/2006/table">
            <a:tbl>
              <a:tblPr/>
              <a:tblGrid>
                <a:gridCol w="4883150">
                  <a:extLst>
                    <a:ext uri="{9D8B030D-6E8A-4147-A177-3AD203B41FA5}">
                      <a16:colId xmlns:a16="http://schemas.microsoft.com/office/drawing/2014/main" val="20000"/>
                    </a:ext>
                  </a:extLst>
                </a:gridCol>
              </a:tblGrid>
              <a:tr h="2121535">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31745" name="Picture 1"/>
          <p:cNvPicPr>
            <a:picLocks noChangeAspect="1" noChangeArrowheads="1"/>
          </p:cNvPicPr>
          <p:nvPr/>
        </p:nvPicPr>
        <p:blipFill>
          <a:blip r:embed="rId2" cstate="print"/>
          <a:srcRect/>
          <a:stretch>
            <a:fillRect/>
          </a:stretch>
        </p:blipFill>
        <p:spPr bwMode="auto">
          <a:xfrm>
            <a:off x="457200" y="2362200"/>
            <a:ext cx="7601740" cy="3352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Perspective on Encapsulation and “Data”</a:t>
            </a:r>
          </a:p>
        </p:txBody>
      </p:sp>
      <p:pic>
        <p:nvPicPr>
          <p:cNvPr id="32770" name="Picture 2"/>
          <p:cNvPicPr>
            <a:picLocks noChangeAspect="1" noChangeArrowheads="1"/>
          </p:cNvPicPr>
          <p:nvPr/>
        </p:nvPicPr>
        <p:blipFill>
          <a:blip r:embed="rId2" cstate="print"/>
          <a:srcRect/>
          <a:stretch>
            <a:fillRect/>
          </a:stretch>
        </p:blipFill>
        <p:spPr bwMode="auto">
          <a:xfrm>
            <a:off x="273717" y="2667000"/>
            <a:ext cx="8870283" cy="1371600"/>
          </a:xfrm>
          <a:prstGeom prst="rect">
            <a:avLst/>
          </a:prstGeom>
          <a:noFill/>
          <a:ln w="9525">
            <a:noFill/>
            <a:miter lim="800000"/>
            <a:headEnd/>
            <a:tailEnd/>
          </a:ln>
        </p:spPr>
      </p:pic>
      <p:sp>
        <p:nvSpPr>
          <p:cNvPr id="3277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12800" algn="l"/>
              </a:tabLst>
            </a:pPr>
            <a:r>
              <a:rPr kumimoji="0" lang="en-US" sz="900" b="0" i="0" u="none" strike="noStrike" cap="none" normalizeH="0" baseline="0" dirty="0">
                <a:ln>
                  <a:noFill/>
                </a:ln>
                <a:solidFill>
                  <a:srgbClr val="000000"/>
                </a:solidFill>
                <a:effectLst/>
                <a:latin typeface="Arial" pitchFamily="34" charset="0"/>
                <a:ea typeface="Times New Roman" pitchFamily="18" charset="0"/>
                <a:cs typeface="Times"/>
              </a:rPr>
              <a:t>The letters LH and LT stand for link header and link trailer, respectively, and refer to the data link layer header and trailer.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277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12800" algn="l"/>
              </a:tabLst>
            </a:pPr>
            <a:r>
              <a:rPr kumimoji="0" lang="en-US" sz="900" b="0" i="0" u="none" strike="noStrike" cap="none" normalizeH="0" baseline="0" dirty="0">
                <a:ln>
                  <a:noFill/>
                </a:ln>
                <a:solidFill>
                  <a:srgbClr val="000000"/>
                </a:solidFill>
                <a:effectLst/>
                <a:latin typeface="Arial" pitchFamily="34" charset="0"/>
                <a:ea typeface="Times New Roman" pitchFamily="18" charset="0"/>
                <a:cs typeface="Times" charset="0"/>
              </a:rPr>
              <a:t>The letters LH and LT stand for link header and link trailer, respectively, and refer to the data link layer header and trailer.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8" name="Rectangle 7"/>
          <p:cNvSpPr/>
          <p:nvPr/>
        </p:nvSpPr>
        <p:spPr>
          <a:xfrm>
            <a:off x="914400" y="4648200"/>
            <a:ext cx="7239000" cy="1200329"/>
          </a:xfrm>
          <a:prstGeom prst="rect">
            <a:avLst/>
          </a:prstGeom>
        </p:spPr>
        <p:txBody>
          <a:bodyPr wrap="square">
            <a:spAutoFit/>
          </a:bodyPr>
          <a:lstStyle/>
          <a:p>
            <a:r>
              <a:rPr lang="en-US" sz="2400" dirty="0"/>
              <a:t>The letters LH and LT stand for link header and link trailer, respectively, and refer to the data link layer header and trailer.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OSI Networking Model</a:t>
            </a:r>
          </a:p>
        </p:txBody>
      </p:sp>
      <p:graphicFrame>
        <p:nvGraphicFramePr>
          <p:cNvPr id="4" name="Table 3"/>
          <p:cNvGraphicFramePr>
            <a:graphicFrameLocks noGrp="1"/>
          </p:cNvGraphicFramePr>
          <p:nvPr/>
        </p:nvGraphicFramePr>
        <p:xfrm>
          <a:off x="2129790" y="2656840"/>
          <a:ext cx="4884420" cy="1544320"/>
        </p:xfrm>
        <a:graphic>
          <a:graphicData uri="http://schemas.openxmlformats.org/drawingml/2006/table">
            <a:tbl>
              <a:tblPr/>
              <a:tblGrid>
                <a:gridCol w="4884420">
                  <a:extLst>
                    <a:ext uri="{9D8B030D-6E8A-4147-A177-3AD203B41FA5}">
                      <a16:colId xmlns:a16="http://schemas.microsoft.com/office/drawing/2014/main" val="20000"/>
                    </a:ext>
                  </a:extLst>
                </a:gridCol>
              </a:tblGrid>
              <a:tr h="154432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33793" name="Picture 1"/>
          <p:cNvPicPr>
            <a:picLocks noChangeAspect="1" noChangeArrowheads="1"/>
          </p:cNvPicPr>
          <p:nvPr/>
        </p:nvPicPr>
        <p:blipFill>
          <a:blip r:embed="rId2" cstate="print"/>
          <a:srcRect/>
          <a:stretch>
            <a:fillRect/>
          </a:stretch>
        </p:blipFill>
        <p:spPr bwMode="auto">
          <a:xfrm>
            <a:off x="228600" y="2590800"/>
            <a:ext cx="8746177" cy="2743200"/>
          </a:xfrm>
          <a:prstGeom prst="rect">
            <a:avLst/>
          </a:prstGeom>
          <a:noFill/>
        </p:spPr>
      </p:pic>
      <p:sp>
        <p:nvSpPr>
          <p:cNvPr id="6" name="TextBox 5"/>
          <p:cNvSpPr txBox="1"/>
          <p:nvPr/>
        </p:nvSpPr>
        <p:spPr>
          <a:xfrm>
            <a:off x="609600" y="5715000"/>
            <a:ext cx="8077200" cy="461665"/>
          </a:xfrm>
          <a:prstGeom prst="rect">
            <a:avLst/>
          </a:prstGeom>
          <a:noFill/>
        </p:spPr>
        <p:txBody>
          <a:bodyPr wrap="square" rtlCol="0">
            <a:spAutoFit/>
          </a:bodyPr>
          <a:lstStyle/>
          <a:p>
            <a:r>
              <a:rPr lang="en-US" sz="2400" dirty="0"/>
              <a:t>OSI Model Compared to the Two TCP/IP Models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OSI Reference Model Layer Definitions</a:t>
            </a:r>
          </a:p>
        </p:txBody>
      </p:sp>
      <p:graphicFrame>
        <p:nvGraphicFramePr>
          <p:cNvPr id="4" name="Table 3"/>
          <p:cNvGraphicFramePr>
            <a:graphicFrameLocks noGrp="1"/>
          </p:cNvGraphicFramePr>
          <p:nvPr>
            <p:extLst>
              <p:ext uri="{D42A27DB-BD31-4B8C-83A1-F6EECF244321}">
                <p14:modId xmlns:p14="http://schemas.microsoft.com/office/powerpoint/2010/main" val="3917938558"/>
              </p:ext>
            </p:extLst>
          </p:nvPr>
        </p:nvGraphicFramePr>
        <p:xfrm>
          <a:off x="152400" y="2057400"/>
          <a:ext cx="8686800" cy="4766008"/>
        </p:xfrm>
        <a:graphic>
          <a:graphicData uri="http://schemas.openxmlformats.org/drawingml/2006/table">
            <a:tbl>
              <a:tblPr firstRow="1" bandRow="1">
                <a:tableStyleId>{5C22544A-7EE6-4342-B048-85BDC9FD1C3A}</a:tableStyleId>
              </a:tblPr>
              <a:tblGrid>
                <a:gridCol w="1152331">
                  <a:extLst>
                    <a:ext uri="{9D8B030D-6E8A-4147-A177-3AD203B41FA5}">
                      <a16:colId xmlns:a16="http://schemas.microsoft.com/office/drawing/2014/main" val="20000"/>
                    </a:ext>
                  </a:extLst>
                </a:gridCol>
                <a:gridCol w="7534469">
                  <a:extLst>
                    <a:ext uri="{9D8B030D-6E8A-4147-A177-3AD203B41FA5}">
                      <a16:colId xmlns:a16="http://schemas.microsoft.com/office/drawing/2014/main" val="20001"/>
                    </a:ext>
                  </a:extLst>
                </a:gridCol>
              </a:tblGrid>
              <a:tr h="374952">
                <a:tc>
                  <a:txBody>
                    <a:bodyPr/>
                    <a:lstStyle/>
                    <a:p>
                      <a:r>
                        <a:rPr lang="en-US" dirty="0"/>
                        <a:t>Layer</a:t>
                      </a:r>
                    </a:p>
                  </a:txBody>
                  <a:tcPr/>
                </a:tc>
                <a:tc>
                  <a:txBody>
                    <a:bodyPr/>
                    <a:lstStyle/>
                    <a:p>
                      <a:r>
                        <a:rPr lang="en-US" dirty="0"/>
                        <a:t>Functional Description</a:t>
                      </a:r>
                    </a:p>
                  </a:txBody>
                  <a:tcPr/>
                </a:tc>
                <a:extLst>
                  <a:ext uri="{0D108BD9-81ED-4DB2-BD59-A6C34878D82A}">
                    <a16:rowId xmlns:a16="http://schemas.microsoft.com/office/drawing/2014/main" val="10000"/>
                  </a:ext>
                </a:extLst>
              </a:tr>
              <a:tr h="884888">
                <a:tc>
                  <a:txBody>
                    <a:bodyPr/>
                    <a:lstStyle/>
                    <a:p>
                      <a:r>
                        <a:rPr lang="en-US" dirty="0"/>
                        <a:t>7       </a:t>
                      </a:r>
                      <a:r>
                        <a:rPr lang="en-US" dirty="0">
                          <a:solidFill>
                            <a:srgbClr val="FF0000"/>
                          </a:solidFill>
                        </a:rPr>
                        <a:t>All</a:t>
                      </a:r>
                      <a:endParaRPr lang="en-US" dirty="0"/>
                    </a:p>
                  </a:txBody>
                  <a:tcPr/>
                </a:tc>
                <a:tc>
                  <a:txBody>
                    <a:bodyPr/>
                    <a:lstStyle/>
                    <a:p>
                      <a:r>
                        <a:rPr kumimoji="0" lang="en-US" sz="1600" kern="1200" dirty="0">
                          <a:solidFill>
                            <a:srgbClr val="FF0000"/>
                          </a:solidFill>
                          <a:latin typeface="+mn-lt"/>
                          <a:ea typeface="+mn-ea"/>
                          <a:cs typeface="+mn-cs"/>
                        </a:rPr>
                        <a:t>A</a:t>
                      </a:r>
                      <a:r>
                        <a:rPr kumimoji="0" lang="en-US" sz="1600" kern="1200" dirty="0">
                          <a:solidFill>
                            <a:schemeClr val="dk1"/>
                          </a:solidFill>
                          <a:latin typeface="+mn-lt"/>
                          <a:ea typeface="+mn-ea"/>
                          <a:cs typeface="+mn-cs"/>
                        </a:rPr>
                        <a:t>pplication layer. This layer provides an interface between the communications software and any applications that need to communicate outside the computer on which the application resides. It also defines processes for user authentication.</a:t>
                      </a:r>
                      <a:endParaRPr lang="en-US" sz="1600" dirty="0"/>
                    </a:p>
                  </a:txBody>
                  <a:tcPr/>
                </a:tc>
                <a:extLst>
                  <a:ext uri="{0D108BD9-81ED-4DB2-BD59-A6C34878D82A}">
                    <a16:rowId xmlns:a16="http://schemas.microsoft.com/office/drawing/2014/main" val="10001"/>
                  </a:ext>
                </a:extLst>
              </a:tr>
              <a:tr h="884888">
                <a:tc>
                  <a:txBody>
                    <a:bodyPr/>
                    <a:lstStyle/>
                    <a:p>
                      <a:r>
                        <a:rPr lang="en-US" dirty="0"/>
                        <a:t>6  </a:t>
                      </a:r>
                      <a:r>
                        <a:rPr lang="en-US" dirty="0">
                          <a:solidFill>
                            <a:srgbClr val="FF0000"/>
                          </a:solidFill>
                        </a:rPr>
                        <a:t>People</a:t>
                      </a:r>
                    </a:p>
                  </a:txBody>
                  <a:tcPr/>
                </a:tc>
                <a:tc>
                  <a:txBody>
                    <a:bodyPr/>
                    <a:lstStyle/>
                    <a:p>
                      <a:r>
                        <a:rPr kumimoji="0" lang="en-US" sz="1600" kern="1200" dirty="0">
                          <a:solidFill>
                            <a:srgbClr val="FF0000"/>
                          </a:solidFill>
                          <a:latin typeface="+mn-lt"/>
                          <a:ea typeface="+mn-ea"/>
                          <a:cs typeface="+mn-cs"/>
                        </a:rPr>
                        <a:t>P</a:t>
                      </a:r>
                      <a:r>
                        <a:rPr kumimoji="0" lang="en-US" sz="1600" kern="1200" dirty="0">
                          <a:solidFill>
                            <a:schemeClr val="dk1"/>
                          </a:solidFill>
                          <a:latin typeface="+mn-lt"/>
                          <a:ea typeface="+mn-ea"/>
                          <a:cs typeface="+mn-cs"/>
                        </a:rPr>
                        <a:t>resentation layer. This layer’s main purpose is to define and negotiate data formats, such as ASCII text, EBCDIC text, binary, BCD, and JPEG. Encryption is also defined by OSI as a presentation layer service</a:t>
                      </a:r>
                      <a:endParaRPr lang="en-US" sz="1600" dirty="0"/>
                    </a:p>
                  </a:txBody>
                  <a:tcPr/>
                </a:tc>
                <a:extLst>
                  <a:ext uri="{0D108BD9-81ED-4DB2-BD59-A6C34878D82A}">
                    <a16:rowId xmlns:a16="http://schemas.microsoft.com/office/drawing/2014/main" val="10002"/>
                  </a:ext>
                </a:extLst>
              </a:tr>
              <a:tr h="1289836">
                <a:tc>
                  <a:txBody>
                    <a:bodyPr/>
                    <a:lstStyle/>
                    <a:p>
                      <a:r>
                        <a:rPr lang="en-US" dirty="0"/>
                        <a:t>5     </a:t>
                      </a:r>
                      <a:r>
                        <a:rPr lang="en-US" dirty="0">
                          <a:solidFill>
                            <a:srgbClr val="FF0000"/>
                          </a:solidFill>
                        </a:rPr>
                        <a:t>Seem</a:t>
                      </a:r>
                    </a:p>
                  </a:txBody>
                  <a:tcPr/>
                </a:tc>
                <a:tc>
                  <a:txBody>
                    <a:bodyPr/>
                    <a:lstStyle/>
                    <a:p>
                      <a:r>
                        <a:rPr kumimoji="0" lang="en-US" sz="1600" kern="1200" dirty="0">
                          <a:solidFill>
                            <a:srgbClr val="FF0000"/>
                          </a:solidFill>
                          <a:latin typeface="+mn-lt"/>
                          <a:ea typeface="+mn-ea"/>
                          <a:cs typeface="+mn-cs"/>
                        </a:rPr>
                        <a:t>S</a:t>
                      </a:r>
                      <a:r>
                        <a:rPr kumimoji="0" lang="en-US" sz="1600" kern="1200" dirty="0">
                          <a:solidFill>
                            <a:schemeClr val="dk1"/>
                          </a:solidFill>
                          <a:latin typeface="+mn-lt"/>
                          <a:ea typeface="+mn-ea"/>
                          <a:cs typeface="+mn-cs"/>
                        </a:rPr>
                        <a:t>ession layer. This layer defines how to start, control, and end conversations (called sessions). This includes the control and management of multiple bidirectional messages so that the application can be notified if only some of a series of messages are completed. This allows the presentation layer to have a seamless view of an incoming stream of data.</a:t>
                      </a:r>
                      <a:endParaRPr lang="en-US" sz="1600" dirty="0"/>
                    </a:p>
                  </a:txBody>
                  <a:tcPr/>
                </a:tc>
                <a:extLst>
                  <a:ext uri="{0D108BD9-81ED-4DB2-BD59-A6C34878D82A}">
                    <a16:rowId xmlns:a16="http://schemas.microsoft.com/office/drawing/2014/main" val="10003"/>
                  </a:ext>
                </a:extLst>
              </a:tr>
              <a:tr h="1289836">
                <a:tc>
                  <a:txBody>
                    <a:bodyPr/>
                    <a:lstStyle/>
                    <a:p>
                      <a:r>
                        <a:rPr lang="en-US" dirty="0"/>
                        <a:t>4        </a:t>
                      </a:r>
                      <a:r>
                        <a:rPr lang="en-US" dirty="0">
                          <a:solidFill>
                            <a:srgbClr val="FF0000"/>
                          </a:solidFill>
                        </a:rPr>
                        <a:t>To</a:t>
                      </a:r>
                      <a:r>
                        <a:rPr lang="en-US" dirty="0"/>
                        <a:t> </a:t>
                      </a:r>
                    </a:p>
                  </a:txBody>
                  <a:tcPr/>
                </a:tc>
                <a:tc>
                  <a:txBody>
                    <a:bodyPr/>
                    <a:lstStyle/>
                    <a:p>
                      <a:r>
                        <a:rPr kumimoji="0" lang="en-US" sz="1600" kern="1200" dirty="0">
                          <a:solidFill>
                            <a:srgbClr val="FF0000"/>
                          </a:solidFill>
                          <a:latin typeface="+mn-lt"/>
                          <a:ea typeface="+mn-ea"/>
                          <a:cs typeface="+mn-cs"/>
                        </a:rPr>
                        <a:t>T</a:t>
                      </a:r>
                      <a:r>
                        <a:rPr kumimoji="0" lang="en-US" sz="1600" kern="1200" dirty="0">
                          <a:solidFill>
                            <a:schemeClr val="dk1"/>
                          </a:solidFill>
                          <a:latin typeface="+mn-lt"/>
                          <a:ea typeface="+mn-ea"/>
                          <a:cs typeface="+mn-cs"/>
                        </a:rPr>
                        <a:t>ransport layer. This layer’s protocols provide a large number of services, as described in Chapter 5, “Fundamentals of TCP/IP Transport and Applications.” Although OSI Layers 5 through 7 focus on issues related to the application, Layer 4 focuses on issues related to data delivery to another computer (for instance, error recovery and flow control).</a:t>
                      </a:r>
                      <a:endParaRPr lang="en-US" sz="16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OSI Reference Model Layer Definitions (Continued</a:t>
            </a:r>
            <a:br>
              <a:rPr lang="en-US" dirty="0"/>
            </a:b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29927427"/>
              </p:ext>
            </p:extLst>
          </p:nvPr>
        </p:nvGraphicFramePr>
        <p:xfrm>
          <a:off x="152400" y="1981200"/>
          <a:ext cx="8991600" cy="5029200"/>
        </p:xfrm>
        <a:graphic>
          <a:graphicData uri="http://schemas.openxmlformats.org/drawingml/2006/table">
            <a:tbl>
              <a:tblPr firstRow="1" bandRow="1">
                <a:tableStyleId>{5C22544A-7EE6-4342-B048-85BDC9FD1C3A}</a:tableStyleId>
              </a:tblPr>
              <a:tblGrid>
                <a:gridCol w="1348740">
                  <a:extLst>
                    <a:ext uri="{9D8B030D-6E8A-4147-A177-3AD203B41FA5}">
                      <a16:colId xmlns:a16="http://schemas.microsoft.com/office/drawing/2014/main" val="20000"/>
                    </a:ext>
                  </a:extLst>
                </a:gridCol>
                <a:gridCol w="7642860">
                  <a:extLst>
                    <a:ext uri="{9D8B030D-6E8A-4147-A177-3AD203B41FA5}">
                      <a16:colId xmlns:a16="http://schemas.microsoft.com/office/drawing/2014/main" val="20001"/>
                    </a:ext>
                  </a:extLst>
                </a:gridCol>
              </a:tblGrid>
              <a:tr h="359368">
                <a:tc>
                  <a:txBody>
                    <a:bodyPr/>
                    <a:lstStyle/>
                    <a:p>
                      <a:r>
                        <a:rPr lang="en-US" dirty="0"/>
                        <a:t>Layer</a:t>
                      </a:r>
                    </a:p>
                  </a:txBody>
                  <a:tcPr/>
                </a:tc>
                <a:tc>
                  <a:txBody>
                    <a:bodyPr/>
                    <a:lstStyle/>
                    <a:p>
                      <a:r>
                        <a:rPr lang="en-US" dirty="0"/>
                        <a:t>Functional Description</a:t>
                      </a:r>
                    </a:p>
                  </a:txBody>
                  <a:tcPr/>
                </a:tc>
                <a:extLst>
                  <a:ext uri="{0D108BD9-81ED-4DB2-BD59-A6C34878D82A}">
                    <a16:rowId xmlns:a16="http://schemas.microsoft.com/office/drawing/2014/main" val="10000"/>
                  </a:ext>
                </a:extLst>
              </a:tr>
              <a:tr h="1915826">
                <a:tc>
                  <a:txBody>
                    <a:bodyPr/>
                    <a:lstStyle/>
                    <a:p>
                      <a:r>
                        <a:rPr lang="en-US" dirty="0"/>
                        <a:t>3   </a:t>
                      </a:r>
                      <a:r>
                        <a:rPr lang="en-US" dirty="0">
                          <a:solidFill>
                            <a:srgbClr val="FF0000"/>
                          </a:solidFill>
                        </a:rPr>
                        <a:t>Need</a:t>
                      </a:r>
                      <a:endParaRPr lang="en-US" dirty="0"/>
                    </a:p>
                  </a:txBody>
                  <a:tcPr/>
                </a:tc>
                <a:tc>
                  <a:txBody>
                    <a:bodyPr/>
                    <a:lstStyle/>
                    <a:p>
                      <a:r>
                        <a:rPr kumimoji="0" lang="en-US" sz="1800" kern="1200" dirty="0">
                          <a:solidFill>
                            <a:srgbClr val="FF0000"/>
                          </a:solidFill>
                          <a:latin typeface="+mn-lt"/>
                          <a:ea typeface="+mn-ea"/>
                          <a:cs typeface="+mn-cs"/>
                        </a:rPr>
                        <a:t>N</a:t>
                      </a:r>
                      <a:r>
                        <a:rPr kumimoji="0" lang="en-US" sz="1800" kern="1200" dirty="0">
                          <a:solidFill>
                            <a:schemeClr val="dk1"/>
                          </a:solidFill>
                          <a:latin typeface="+mn-lt"/>
                          <a:ea typeface="+mn-ea"/>
                          <a:cs typeface="+mn-cs"/>
                        </a:rPr>
                        <a:t>etwork layer. This layer defines three main features: logical addressing, routing (forwarding), and path determination. Routing defines how devices (typically routers) forward packets to their final destination. Logical addressing defines how each device can have an address that can be used by the routing process. Path determination refers to the work done by routing protocols to learn all possible routes, and choose the best route.</a:t>
                      </a:r>
                      <a:endParaRPr lang="en-US" sz="1600" dirty="0"/>
                    </a:p>
                  </a:txBody>
                  <a:tcPr/>
                </a:tc>
                <a:extLst>
                  <a:ext uri="{0D108BD9-81ED-4DB2-BD59-A6C34878D82A}">
                    <a16:rowId xmlns:a16="http://schemas.microsoft.com/office/drawing/2014/main" val="10001"/>
                  </a:ext>
                </a:extLst>
              </a:tr>
              <a:tr h="1132079">
                <a:tc>
                  <a:txBody>
                    <a:bodyPr/>
                    <a:lstStyle/>
                    <a:p>
                      <a:r>
                        <a:rPr lang="en-US" dirty="0"/>
                        <a:t>2   </a:t>
                      </a:r>
                      <a:r>
                        <a:rPr lang="en-US" dirty="0">
                          <a:solidFill>
                            <a:srgbClr val="FF0000"/>
                          </a:solidFill>
                        </a:rPr>
                        <a:t>Data</a:t>
                      </a:r>
                    </a:p>
                  </a:txBody>
                  <a:tcPr/>
                </a:tc>
                <a:tc>
                  <a:txBody>
                    <a:bodyPr/>
                    <a:lstStyle/>
                    <a:p>
                      <a:r>
                        <a:rPr kumimoji="0" lang="en-US" sz="1800" kern="1200" dirty="0">
                          <a:solidFill>
                            <a:srgbClr val="FF0000"/>
                          </a:solidFill>
                          <a:latin typeface="+mn-lt"/>
                          <a:ea typeface="+mn-ea"/>
                          <a:cs typeface="+mn-cs"/>
                        </a:rPr>
                        <a:t>D</a:t>
                      </a:r>
                      <a:r>
                        <a:rPr kumimoji="0" lang="en-US" sz="1800" kern="1200" dirty="0">
                          <a:solidFill>
                            <a:schemeClr val="dk1"/>
                          </a:solidFill>
                          <a:latin typeface="+mn-lt"/>
                          <a:ea typeface="+mn-ea"/>
                          <a:cs typeface="+mn-cs"/>
                        </a:rPr>
                        <a:t>ata link layer. This layer defines the rules that determine when a device can send data over a particular medium. Data link protocols also define the format of a header and trailer that allows devices attached to the medium to successfully send and receive data</a:t>
                      </a:r>
                      <a:endParaRPr lang="en-US" sz="1600" dirty="0"/>
                    </a:p>
                  </a:txBody>
                  <a:tcPr/>
                </a:tc>
                <a:extLst>
                  <a:ext uri="{0D108BD9-81ED-4DB2-BD59-A6C34878D82A}">
                    <a16:rowId xmlns:a16="http://schemas.microsoft.com/office/drawing/2014/main" val="10002"/>
                  </a:ext>
                </a:extLst>
              </a:tr>
              <a:tr h="1393328">
                <a:tc>
                  <a:txBody>
                    <a:bodyPr/>
                    <a:lstStyle/>
                    <a:p>
                      <a:r>
                        <a:rPr lang="en-US" dirty="0"/>
                        <a:t>1 </a:t>
                      </a:r>
                      <a:r>
                        <a:rPr lang="en-US" dirty="0">
                          <a:solidFill>
                            <a:srgbClr val="FF0000"/>
                          </a:solidFill>
                        </a:rPr>
                        <a:t>Processing</a:t>
                      </a:r>
                      <a:r>
                        <a:rPr lang="en-US" baseline="0" dirty="0">
                          <a:solidFill>
                            <a:srgbClr val="FF0000"/>
                          </a:solidFill>
                        </a:rPr>
                        <a:t> </a:t>
                      </a:r>
                      <a:endParaRPr lang="en-US" dirty="0">
                        <a:solidFill>
                          <a:srgbClr val="FF0000"/>
                        </a:solidFill>
                      </a:endParaRPr>
                    </a:p>
                  </a:txBody>
                  <a:tcPr/>
                </a:tc>
                <a:tc>
                  <a:txBody>
                    <a:bodyPr/>
                    <a:lstStyle/>
                    <a:p>
                      <a:r>
                        <a:rPr kumimoji="0" lang="en-US" sz="1800" kern="1200" dirty="0">
                          <a:solidFill>
                            <a:srgbClr val="FF0000"/>
                          </a:solidFill>
                          <a:latin typeface="+mn-lt"/>
                          <a:ea typeface="+mn-ea"/>
                          <a:cs typeface="+mn-cs"/>
                        </a:rPr>
                        <a:t>P</a:t>
                      </a:r>
                      <a:r>
                        <a:rPr kumimoji="0" lang="en-US" sz="1800" kern="1200" dirty="0">
                          <a:solidFill>
                            <a:schemeClr val="dk1"/>
                          </a:solidFill>
                          <a:latin typeface="+mn-lt"/>
                          <a:ea typeface="+mn-ea"/>
                          <a:cs typeface="+mn-cs"/>
                        </a:rPr>
                        <a:t>hysical layer. This layer typically refers to standards from other organizations. These standards deal with the physical characteristics of the transmission medium, including connectors, pins, use of pins, electrical currents, encoding, light modulation, and the rules for how to activate and deactivate the use of the physical medium.</a:t>
                      </a:r>
                      <a:endParaRPr lang="en-US" sz="16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Perspective on Networking</a:t>
            </a:r>
          </a:p>
          <a:p>
            <a:pPr lvl="0"/>
            <a:r>
              <a:rPr lang="en-US" dirty="0"/>
              <a:t>TCP/IP Networking Model</a:t>
            </a:r>
          </a:p>
          <a:p>
            <a:r>
              <a:rPr lang="en-US" dirty="0"/>
              <a:t>Data Encapsulation Terminology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066800"/>
          </a:xfrm>
        </p:spPr>
        <p:txBody>
          <a:bodyPr>
            <a:normAutofit fontScale="90000"/>
          </a:bodyPr>
          <a:lstStyle/>
          <a:p>
            <a:r>
              <a:rPr lang="en-US" dirty="0"/>
              <a:t>OSI Reference Model Example Devices and Protocols</a:t>
            </a:r>
          </a:p>
        </p:txBody>
      </p:sp>
      <p:graphicFrame>
        <p:nvGraphicFramePr>
          <p:cNvPr id="4" name="Table 3"/>
          <p:cNvGraphicFramePr>
            <a:graphicFrameLocks noGrp="1"/>
          </p:cNvGraphicFramePr>
          <p:nvPr/>
        </p:nvGraphicFramePr>
        <p:xfrm>
          <a:off x="228600" y="2133600"/>
          <a:ext cx="8763000" cy="4477150"/>
        </p:xfrm>
        <a:graphic>
          <a:graphicData uri="http://schemas.openxmlformats.org/drawingml/2006/table">
            <a:tbl>
              <a:tblPr firstRow="1" bandRow="1">
                <a:tableStyleId>{5C22544A-7EE6-4342-B048-85BDC9FD1C3A}</a:tableStyleId>
              </a:tblPr>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712550">
                <a:tc>
                  <a:txBody>
                    <a:bodyPr/>
                    <a:lstStyle/>
                    <a:p>
                      <a:r>
                        <a:rPr lang="en-US" dirty="0"/>
                        <a:t>Layer Name</a:t>
                      </a:r>
                    </a:p>
                  </a:txBody>
                  <a:tcPr/>
                </a:tc>
                <a:tc>
                  <a:txBody>
                    <a:bodyPr/>
                    <a:lstStyle/>
                    <a:p>
                      <a:r>
                        <a:rPr lang="en-US" dirty="0"/>
                        <a:t>Protocols and Specifications</a:t>
                      </a:r>
                    </a:p>
                  </a:txBody>
                  <a:tcPr/>
                </a:tc>
                <a:tc>
                  <a:txBody>
                    <a:bodyPr/>
                    <a:lstStyle/>
                    <a:p>
                      <a:r>
                        <a:rPr lang="en-US" dirty="0"/>
                        <a:t>Devices</a:t>
                      </a:r>
                    </a:p>
                  </a:txBody>
                  <a:tcPr/>
                </a:tc>
                <a:extLst>
                  <a:ext uri="{0D108BD9-81ED-4DB2-BD59-A6C34878D82A}">
                    <a16:rowId xmlns:a16="http://schemas.microsoft.com/office/drawing/2014/main" val="10000"/>
                  </a:ext>
                </a:extLst>
              </a:tr>
              <a:tr h="712550">
                <a:tc>
                  <a:txBody>
                    <a:bodyPr/>
                    <a:lstStyle/>
                    <a:p>
                      <a:r>
                        <a:rPr kumimoji="0" lang="en-US" sz="1800" kern="1200" dirty="0">
                          <a:solidFill>
                            <a:schemeClr val="dk1"/>
                          </a:solidFill>
                          <a:latin typeface="+mn-lt"/>
                          <a:ea typeface="+mn-ea"/>
                          <a:cs typeface="+mn-cs"/>
                        </a:rPr>
                        <a:t>Application, presentation, session (Layers 5–7)</a:t>
                      </a:r>
                      <a:endParaRPr lang="en-US" dirty="0"/>
                    </a:p>
                  </a:txBody>
                  <a:tcPr/>
                </a:tc>
                <a:tc>
                  <a:txBody>
                    <a:bodyPr/>
                    <a:lstStyle/>
                    <a:p>
                      <a:r>
                        <a:rPr kumimoji="0" lang="en-US" sz="1800" kern="1200" dirty="0">
                          <a:solidFill>
                            <a:schemeClr val="dk1"/>
                          </a:solidFill>
                          <a:latin typeface="+mn-lt"/>
                          <a:ea typeface="+mn-ea"/>
                          <a:cs typeface="+mn-cs"/>
                        </a:rPr>
                        <a:t>Telnet, HTTP, FTP, SMTP, POP3, VoIP, SNMP</a:t>
                      </a:r>
                      <a:endParaRPr lang="en-US" dirty="0"/>
                    </a:p>
                  </a:txBody>
                  <a:tcPr/>
                </a:tc>
                <a:tc>
                  <a:txBody>
                    <a:bodyPr/>
                    <a:lstStyle/>
                    <a:p>
                      <a:r>
                        <a:rPr kumimoji="0" lang="en-US" sz="1800" kern="1200" dirty="0">
                          <a:solidFill>
                            <a:schemeClr val="dk1"/>
                          </a:solidFill>
                          <a:latin typeface="+mn-lt"/>
                          <a:ea typeface="+mn-ea"/>
                          <a:cs typeface="+mn-cs"/>
                        </a:rPr>
                        <a:t>Hosts, firewalls</a:t>
                      </a:r>
                      <a:endParaRPr lang="en-US" dirty="0"/>
                    </a:p>
                  </a:txBody>
                  <a:tcPr/>
                </a:tc>
                <a:extLst>
                  <a:ext uri="{0D108BD9-81ED-4DB2-BD59-A6C34878D82A}">
                    <a16:rowId xmlns:a16="http://schemas.microsoft.com/office/drawing/2014/main" val="10001"/>
                  </a:ext>
                </a:extLst>
              </a:tr>
              <a:tr h="712550">
                <a:tc>
                  <a:txBody>
                    <a:bodyPr/>
                    <a:lstStyle/>
                    <a:p>
                      <a:r>
                        <a:rPr kumimoji="0" lang="en-US" sz="1800" kern="1200" dirty="0">
                          <a:solidFill>
                            <a:schemeClr val="dk1"/>
                          </a:solidFill>
                          <a:latin typeface="+mn-lt"/>
                          <a:ea typeface="+mn-ea"/>
                          <a:cs typeface="+mn-cs"/>
                        </a:rPr>
                        <a:t>Transport (Layer 4)</a:t>
                      </a:r>
                      <a:endParaRPr lang="en-US" dirty="0"/>
                    </a:p>
                  </a:txBody>
                  <a:tcPr/>
                </a:tc>
                <a:tc>
                  <a:txBody>
                    <a:bodyPr/>
                    <a:lstStyle/>
                    <a:p>
                      <a:r>
                        <a:rPr kumimoji="0" lang="en-US" sz="1800" kern="1200" dirty="0">
                          <a:solidFill>
                            <a:schemeClr val="dk1"/>
                          </a:solidFill>
                          <a:latin typeface="+mn-lt"/>
                          <a:ea typeface="+mn-ea"/>
                          <a:cs typeface="+mn-cs"/>
                        </a:rPr>
                        <a:t>TCP, UDP</a:t>
                      </a:r>
                      <a:endParaRPr lang="en-US" dirty="0"/>
                    </a:p>
                  </a:txBody>
                  <a:tcPr/>
                </a:tc>
                <a:tc>
                  <a:txBody>
                    <a:bodyPr/>
                    <a:lstStyle/>
                    <a:p>
                      <a:r>
                        <a:rPr kumimoji="0" lang="en-US" sz="1800" kern="1200" dirty="0">
                          <a:solidFill>
                            <a:schemeClr val="dk1"/>
                          </a:solidFill>
                          <a:latin typeface="+mn-lt"/>
                          <a:ea typeface="+mn-ea"/>
                          <a:cs typeface="+mn-cs"/>
                        </a:rPr>
                        <a:t>Hosts, firewalls</a:t>
                      </a:r>
                      <a:endParaRPr lang="en-US" dirty="0"/>
                    </a:p>
                  </a:txBody>
                  <a:tcPr/>
                </a:tc>
                <a:extLst>
                  <a:ext uri="{0D108BD9-81ED-4DB2-BD59-A6C34878D82A}">
                    <a16:rowId xmlns:a16="http://schemas.microsoft.com/office/drawing/2014/main" val="10002"/>
                  </a:ext>
                </a:extLst>
              </a:tr>
              <a:tr h="712550">
                <a:tc>
                  <a:txBody>
                    <a:bodyPr/>
                    <a:lstStyle/>
                    <a:p>
                      <a:r>
                        <a:rPr kumimoji="0" lang="en-US" sz="1800" kern="1200" dirty="0">
                          <a:solidFill>
                            <a:schemeClr val="dk1"/>
                          </a:solidFill>
                          <a:latin typeface="+mn-lt"/>
                          <a:ea typeface="+mn-ea"/>
                          <a:cs typeface="+mn-cs"/>
                        </a:rPr>
                        <a:t>Network (Layer 3)</a:t>
                      </a:r>
                      <a:endParaRPr lang="en-US" dirty="0"/>
                    </a:p>
                  </a:txBody>
                  <a:tcPr/>
                </a:tc>
                <a:tc>
                  <a:txBody>
                    <a:bodyPr/>
                    <a:lstStyle/>
                    <a:p>
                      <a:r>
                        <a:rPr kumimoji="0" lang="en-US" sz="1800" kern="1200" dirty="0">
                          <a:solidFill>
                            <a:schemeClr val="dk1"/>
                          </a:solidFill>
                          <a:latin typeface="+mn-lt"/>
                          <a:ea typeface="+mn-ea"/>
                          <a:cs typeface="+mn-cs"/>
                        </a:rPr>
                        <a:t>IP</a:t>
                      </a:r>
                      <a:endParaRPr lang="en-US" dirty="0"/>
                    </a:p>
                  </a:txBody>
                  <a:tcPr/>
                </a:tc>
                <a:tc>
                  <a:txBody>
                    <a:bodyPr/>
                    <a:lstStyle/>
                    <a:p>
                      <a:r>
                        <a:rPr lang="en-US" dirty="0"/>
                        <a:t>Router</a:t>
                      </a:r>
                    </a:p>
                  </a:txBody>
                  <a:tcPr/>
                </a:tc>
                <a:extLst>
                  <a:ext uri="{0D108BD9-81ED-4DB2-BD59-A6C34878D82A}">
                    <a16:rowId xmlns:a16="http://schemas.microsoft.com/office/drawing/2014/main" val="10003"/>
                  </a:ext>
                </a:extLst>
              </a:tr>
              <a:tr h="869552">
                <a:tc>
                  <a:txBody>
                    <a:bodyPr/>
                    <a:lstStyle/>
                    <a:p>
                      <a:r>
                        <a:rPr kumimoji="0" lang="en-US" sz="1800" kern="1200" dirty="0">
                          <a:solidFill>
                            <a:schemeClr val="dk1"/>
                          </a:solidFill>
                          <a:latin typeface="+mn-lt"/>
                          <a:ea typeface="+mn-ea"/>
                          <a:cs typeface="+mn-cs"/>
                        </a:rPr>
                        <a:t>Data link (Layer 2)</a:t>
                      </a:r>
                      <a:endParaRPr lang="en-US" dirty="0"/>
                    </a:p>
                  </a:txBody>
                  <a:tcPr/>
                </a:tc>
                <a:tc>
                  <a:txBody>
                    <a:bodyPr/>
                    <a:lstStyle/>
                    <a:p>
                      <a:r>
                        <a:rPr kumimoji="0" lang="en-US" sz="1800" kern="1200" dirty="0">
                          <a:solidFill>
                            <a:schemeClr val="dk1"/>
                          </a:solidFill>
                          <a:latin typeface="+mn-lt"/>
                          <a:ea typeface="+mn-ea"/>
                          <a:cs typeface="+mn-cs"/>
                        </a:rPr>
                        <a:t>Ethernet (IEEE 802.3), HDLC</a:t>
                      </a:r>
                      <a:endParaRPr lang="en-US" dirty="0"/>
                    </a:p>
                  </a:txBody>
                  <a:tcPr/>
                </a:tc>
                <a:tc>
                  <a:txBody>
                    <a:bodyPr/>
                    <a:lstStyle/>
                    <a:p>
                      <a:r>
                        <a:rPr kumimoji="0" lang="en-US" sz="1800" kern="1200" dirty="0">
                          <a:solidFill>
                            <a:schemeClr val="dk1"/>
                          </a:solidFill>
                          <a:latin typeface="+mn-lt"/>
                          <a:ea typeface="+mn-ea"/>
                          <a:cs typeface="+mn-cs"/>
                        </a:rPr>
                        <a:t>LAN switch, wireless access point, cable modem, DSL modem</a:t>
                      </a:r>
                      <a:endParaRPr lang="en-US" dirty="0"/>
                    </a:p>
                  </a:txBody>
                  <a:tcPr/>
                </a:tc>
                <a:extLst>
                  <a:ext uri="{0D108BD9-81ED-4DB2-BD59-A6C34878D82A}">
                    <a16:rowId xmlns:a16="http://schemas.microsoft.com/office/drawing/2014/main" val="10004"/>
                  </a:ext>
                </a:extLst>
              </a:tr>
              <a:tr h="712550">
                <a:tc>
                  <a:txBody>
                    <a:bodyPr/>
                    <a:lstStyle/>
                    <a:p>
                      <a:r>
                        <a:rPr kumimoji="0" lang="en-US" sz="1800" kern="1200" dirty="0">
                          <a:solidFill>
                            <a:schemeClr val="dk1"/>
                          </a:solidFill>
                          <a:latin typeface="+mn-lt"/>
                          <a:ea typeface="+mn-ea"/>
                          <a:cs typeface="+mn-cs"/>
                        </a:rPr>
                        <a:t>Physical (Layer 1)</a:t>
                      </a:r>
                      <a:endParaRPr lang="en-US" dirty="0"/>
                    </a:p>
                  </a:txBody>
                  <a:tcPr/>
                </a:tc>
                <a:tc>
                  <a:txBody>
                    <a:bodyPr/>
                    <a:lstStyle/>
                    <a:p>
                      <a:r>
                        <a:rPr kumimoji="0" lang="en-US" sz="1800" kern="1200" dirty="0">
                          <a:solidFill>
                            <a:schemeClr val="dk1"/>
                          </a:solidFill>
                          <a:latin typeface="+mn-lt"/>
                          <a:ea typeface="+mn-ea"/>
                          <a:cs typeface="+mn-cs"/>
                        </a:rPr>
                        <a:t>RJ-45,  Ethernet (IEEE 802.3)</a:t>
                      </a:r>
                      <a:endParaRPr lang="en-US" dirty="0"/>
                    </a:p>
                  </a:txBody>
                  <a:tcPr/>
                </a:tc>
                <a:tc>
                  <a:txBody>
                    <a:bodyPr/>
                    <a:lstStyle/>
                    <a:p>
                      <a:r>
                        <a:rPr kumimoji="0" lang="en-US" sz="1800" kern="1200" dirty="0">
                          <a:solidFill>
                            <a:schemeClr val="dk1"/>
                          </a:solidFill>
                          <a:latin typeface="+mn-lt"/>
                          <a:ea typeface="+mn-ea"/>
                          <a:cs typeface="+mn-cs"/>
                        </a:rPr>
                        <a:t>LAN hub, LAN repeater, cables</a:t>
                      </a: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OSI Encapsulation and Protocol Data Units</a:t>
            </a:r>
          </a:p>
        </p:txBody>
      </p:sp>
      <p:graphicFrame>
        <p:nvGraphicFramePr>
          <p:cNvPr id="4" name="Table 3"/>
          <p:cNvGraphicFramePr>
            <a:graphicFrameLocks noGrp="1"/>
          </p:cNvGraphicFramePr>
          <p:nvPr/>
        </p:nvGraphicFramePr>
        <p:xfrm>
          <a:off x="2158365" y="2456180"/>
          <a:ext cx="4827270" cy="1945640"/>
        </p:xfrm>
        <a:graphic>
          <a:graphicData uri="http://schemas.openxmlformats.org/drawingml/2006/table">
            <a:tbl>
              <a:tblPr/>
              <a:tblGrid>
                <a:gridCol w="4827270">
                  <a:extLst>
                    <a:ext uri="{9D8B030D-6E8A-4147-A177-3AD203B41FA5}">
                      <a16:colId xmlns:a16="http://schemas.microsoft.com/office/drawing/2014/main" val="20000"/>
                    </a:ext>
                  </a:extLst>
                </a:gridCol>
              </a:tblGrid>
              <a:tr h="194564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34817" name="Picture 1"/>
          <p:cNvPicPr>
            <a:picLocks noChangeAspect="1" noChangeArrowheads="1"/>
          </p:cNvPicPr>
          <p:nvPr/>
        </p:nvPicPr>
        <p:blipFill>
          <a:blip r:embed="rId2" cstate="print"/>
          <a:srcRect/>
          <a:stretch>
            <a:fillRect/>
          </a:stretch>
        </p:blipFill>
        <p:spPr bwMode="auto">
          <a:xfrm>
            <a:off x="457200" y="2438400"/>
            <a:ext cx="8356471" cy="3352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Two Major Branches of Networking</a:t>
            </a:r>
            <a:br>
              <a:rPr lang="en-US" dirty="0"/>
            </a:br>
            <a:r>
              <a:rPr lang="en-US" dirty="0"/>
              <a:t>Enterprise Network</a:t>
            </a:r>
          </a:p>
        </p:txBody>
      </p:sp>
      <p:graphicFrame>
        <p:nvGraphicFramePr>
          <p:cNvPr id="4" name="Table 3"/>
          <p:cNvGraphicFramePr>
            <a:graphicFrameLocks noGrp="1"/>
          </p:cNvGraphicFramePr>
          <p:nvPr/>
        </p:nvGraphicFramePr>
        <p:xfrm>
          <a:off x="2302192" y="2748915"/>
          <a:ext cx="4539615" cy="1360170"/>
        </p:xfrm>
        <a:graphic>
          <a:graphicData uri="http://schemas.openxmlformats.org/drawingml/2006/table">
            <a:tbl>
              <a:tblPr/>
              <a:tblGrid>
                <a:gridCol w="4539615">
                  <a:extLst>
                    <a:ext uri="{9D8B030D-6E8A-4147-A177-3AD203B41FA5}">
                      <a16:colId xmlns:a16="http://schemas.microsoft.com/office/drawing/2014/main" val="20000"/>
                    </a:ext>
                  </a:extLst>
                </a:gridCol>
              </a:tblGrid>
              <a:tr h="136017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4097"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p:blipFill>
        <p:spPr bwMode="auto">
          <a:xfrm>
            <a:off x="734495" y="2771327"/>
            <a:ext cx="7896885" cy="239753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TCP/IP Networking Model</a:t>
            </a:r>
          </a:p>
        </p:txBody>
      </p:sp>
      <p:pic>
        <p:nvPicPr>
          <p:cNvPr id="20482" name="Picture 2"/>
          <p:cNvPicPr>
            <a:picLocks noGrp="1" noChangeAspect="1" noChangeArrowheads="1"/>
          </p:cNvPicPr>
          <p:nvPr>
            <p:ph idx="1"/>
          </p:nvPr>
        </p:nvPicPr>
        <p:blipFill>
          <a:blip r:embed="rId2" cstate="print"/>
          <a:srcRect/>
          <a:stretch>
            <a:fillRect/>
          </a:stretch>
        </p:blipFill>
        <p:spPr bwMode="auto">
          <a:xfrm>
            <a:off x="609600" y="1981200"/>
            <a:ext cx="6781800" cy="2762276"/>
          </a:xfrm>
          <a:prstGeom prst="rect">
            <a:avLst/>
          </a:prstGeom>
          <a:noFill/>
          <a:ln w="9525">
            <a:noFill/>
            <a:miter lim="800000"/>
            <a:headEnd/>
            <a:tailEnd/>
          </a:ln>
        </p:spPr>
      </p:pic>
      <p:sp>
        <p:nvSpPr>
          <p:cNvPr id="5" name="TextBox 4"/>
          <p:cNvSpPr txBox="1"/>
          <p:nvPr/>
        </p:nvSpPr>
        <p:spPr>
          <a:xfrm>
            <a:off x="762000" y="5181600"/>
            <a:ext cx="7162800" cy="954107"/>
          </a:xfrm>
          <a:prstGeom prst="rect">
            <a:avLst/>
          </a:prstGeom>
          <a:noFill/>
        </p:spPr>
        <p:txBody>
          <a:bodyPr wrap="square" rtlCol="0">
            <a:spAutoFit/>
          </a:bodyPr>
          <a:lstStyle/>
          <a:p>
            <a:r>
              <a:rPr lang="en-US" sz="2800" dirty="0"/>
              <a:t>Historical Progression: Proprietary Models to Open TCP/IP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Two TCP/IP Networking Models</a:t>
            </a:r>
          </a:p>
        </p:txBody>
      </p:sp>
      <p:pic>
        <p:nvPicPr>
          <p:cNvPr id="21506" name="Picture 2"/>
          <p:cNvPicPr>
            <a:picLocks noGrp="1" noChangeAspect="1" noChangeArrowheads="1"/>
          </p:cNvPicPr>
          <p:nvPr>
            <p:ph idx="1"/>
          </p:nvPr>
        </p:nvPicPr>
        <p:blipFill>
          <a:blip r:embed="rId2" cstate="print"/>
          <a:srcRect/>
          <a:stretch>
            <a:fillRect/>
          </a:stretch>
        </p:blipFill>
        <p:spPr bwMode="auto">
          <a:xfrm>
            <a:off x="0" y="2514600"/>
            <a:ext cx="9144000" cy="3581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TCP/IP Architectural Model and Example Protocols</a:t>
            </a:r>
          </a:p>
        </p:txBody>
      </p:sp>
      <p:graphicFrame>
        <p:nvGraphicFramePr>
          <p:cNvPr id="5" name="Table 4"/>
          <p:cNvGraphicFramePr>
            <a:graphicFrameLocks noGrp="1"/>
          </p:cNvGraphicFramePr>
          <p:nvPr>
            <p:extLst>
              <p:ext uri="{D42A27DB-BD31-4B8C-83A1-F6EECF244321}">
                <p14:modId xmlns:p14="http://schemas.microsoft.com/office/powerpoint/2010/main" val="2262565490"/>
              </p:ext>
            </p:extLst>
          </p:nvPr>
        </p:nvGraphicFramePr>
        <p:xfrm>
          <a:off x="304800" y="2438400"/>
          <a:ext cx="8458200" cy="393192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777240">
                <a:tc>
                  <a:txBody>
                    <a:bodyPr/>
                    <a:lstStyle/>
                    <a:p>
                      <a:r>
                        <a:rPr lang="en-US" sz="2400" dirty="0"/>
                        <a:t>TCP/IP Architecture</a:t>
                      </a:r>
                      <a:r>
                        <a:rPr lang="en-US" sz="2400" baseline="0" dirty="0"/>
                        <a:t> Layer</a:t>
                      </a:r>
                      <a:endParaRPr lang="en-US" sz="2400" dirty="0"/>
                    </a:p>
                  </a:txBody>
                  <a:tcPr/>
                </a:tc>
                <a:tc>
                  <a:txBody>
                    <a:bodyPr/>
                    <a:lstStyle/>
                    <a:p>
                      <a:r>
                        <a:rPr lang="en-US" sz="2400" dirty="0"/>
                        <a:t>Example Protocols</a:t>
                      </a:r>
                    </a:p>
                  </a:txBody>
                  <a:tcPr/>
                </a:tc>
                <a:extLst>
                  <a:ext uri="{0D108BD9-81ED-4DB2-BD59-A6C34878D82A}">
                    <a16:rowId xmlns:a16="http://schemas.microsoft.com/office/drawing/2014/main" val="10000"/>
                  </a:ext>
                </a:extLst>
              </a:tr>
              <a:tr h="777240">
                <a:tc>
                  <a:txBody>
                    <a:bodyPr/>
                    <a:lstStyle/>
                    <a:p>
                      <a:r>
                        <a:rPr lang="en-US" sz="2400" dirty="0"/>
                        <a:t>Application</a:t>
                      </a:r>
                    </a:p>
                  </a:txBody>
                  <a:tcPr/>
                </a:tc>
                <a:tc>
                  <a:txBody>
                    <a:bodyPr/>
                    <a:lstStyle/>
                    <a:p>
                      <a:r>
                        <a:rPr lang="en-US" sz="2400" dirty="0"/>
                        <a:t>HTTP, POP 3, SMTP</a:t>
                      </a:r>
                    </a:p>
                  </a:txBody>
                  <a:tcPr/>
                </a:tc>
                <a:extLst>
                  <a:ext uri="{0D108BD9-81ED-4DB2-BD59-A6C34878D82A}">
                    <a16:rowId xmlns:a16="http://schemas.microsoft.com/office/drawing/2014/main" val="10001"/>
                  </a:ext>
                </a:extLst>
              </a:tr>
              <a:tr h="777240">
                <a:tc>
                  <a:txBody>
                    <a:bodyPr/>
                    <a:lstStyle/>
                    <a:p>
                      <a:r>
                        <a:rPr lang="en-US" sz="2400" dirty="0"/>
                        <a:t>Transport</a:t>
                      </a:r>
                    </a:p>
                  </a:txBody>
                  <a:tcPr/>
                </a:tc>
                <a:tc>
                  <a:txBody>
                    <a:bodyPr/>
                    <a:lstStyle/>
                    <a:p>
                      <a:r>
                        <a:rPr lang="en-US" sz="2400" dirty="0"/>
                        <a:t>TCP,UDP</a:t>
                      </a:r>
                    </a:p>
                  </a:txBody>
                  <a:tcPr/>
                </a:tc>
                <a:extLst>
                  <a:ext uri="{0D108BD9-81ED-4DB2-BD59-A6C34878D82A}">
                    <a16:rowId xmlns:a16="http://schemas.microsoft.com/office/drawing/2014/main" val="10002"/>
                  </a:ext>
                </a:extLst>
              </a:tr>
              <a:tr h="777240">
                <a:tc>
                  <a:txBody>
                    <a:bodyPr/>
                    <a:lstStyle/>
                    <a:p>
                      <a:r>
                        <a:rPr lang="en-US" sz="2400" dirty="0"/>
                        <a:t>Internet</a:t>
                      </a:r>
                    </a:p>
                  </a:txBody>
                  <a:tcPr/>
                </a:tc>
                <a:tc>
                  <a:txBody>
                    <a:bodyPr/>
                    <a:lstStyle/>
                    <a:p>
                      <a:r>
                        <a:rPr lang="en-US" sz="2400" dirty="0"/>
                        <a:t>IP, ICMP</a:t>
                      </a:r>
                    </a:p>
                  </a:txBody>
                  <a:tcPr/>
                </a:tc>
                <a:extLst>
                  <a:ext uri="{0D108BD9-81ED-4DB2-BD59-A6C34878D82A}">
                    <a16:rowId xmlns:a16="http://schemas.microsoft.com/office/drawing/2014/main" val="10003"/>
                  </a:ext>
                </a:extLst>
              </a:tr>
              <a:tr h="777240">
                <a:tc>
                  <a:txBody>
                    <a:bodyPr/>
                    <a:lstStyle/>
                    <a:p>
                      <a:r>
                        <a:rPr lang="en-US" sz="2400" dirty="0"/>
                        <a:t>Data Link &amp; Physical</a:t>
                      </a:r>
                    </a:p>
                  </a:txBody>
                  <a:tcPr/>
                </a:tc>
                <a:tc>
                  <a:txBody>
                    <a:bodyPr/>
                    <a:lstStyle/>
                    <a:p>
                      <a:r>
                        <a:rPr lang="en-US" sz="2400" dirty="0"/>
                        <a:t>Ethernet, 802.11 (Wi-Fi)</a:t>
                      </a:r>
                    </a:p>
                    <a:p>
                      <a:r>
                        <a:rPr lang="en-US" sz="2400" dirty="0"/>
                        <a:t>TCP/IP</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a:t>
            </a:r>
          </a:p>
        </p:txBody>
      </p:sp>
      <p:graphicFrame>
        <p:nvGraphicFramePr>
          <p:cNvPr id="4" name="Table 3"/>
          <p:cNvGraphicFramePr>
            <a:graphicFrameLocks noGrp="1"/>
          </p:cNvGraphicFramePr>
          <p:nvPr/>
        </p:nvGraphicFramePr>
        <p:xfrm>
          <a:off x="2331085" y="2799715"/>
          <a:ext cx="4481830" cy="1258570"/>
        </p:xfrm>
        <a:graphic>
          <a:graphicData uri="http://schemas.openxmlformats.org/drawingml/2006/table">
            <a:tbl>
              <a:tblPr/>
              <a:tblGrid>
                <a:gridCol w="4481830">
                  <a:extLst>
                    <a:ext uri="{9D8B030D-6E8A-4147-A177-3AD203B41FA5}">
                      <a16:colId xmlns:a16="http://schemas.microsoft.com/office/drawing/2014/main" val="20000"/>
                    </a:ext>
                  </a:extLst>
                </a:gridCol>
              </a:tblGrid>
              <a:tr h="125857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3553" name="Picture 1"/>
          <p:cNvPicPr>
            <a:picLocks noChangeAspect="1" noChangeArrowheads="1"/>
          </p:cNvPicPr>
          <p:nvPr/>
        </p:nvPicPr>
        <p:blipFill>
          <a:blip r:embed="rId2" cstate="print"/>
          <a:srcRect/>
          <a:stretch>
            <a:fillRect/>
          </a:stretch>
        </p:blipFill>
        <p:spPr bwMode="auto">
          <a:xfrm>
            <a:off x="685800" y="2362200"/>
            <a:ext cx="7424928" cy="2209800"/>
          </a:xfrm>
          <a:prstGeom prst="rect">
            <a:avLst/>
          </a:prstGeom>
          <a:noFill/>
        </p:spPr>
      </p:pic>
      <p:sp>
        <p:nvSpPr>
          <p:cNvPr id="6" name="TextBox 5"/>
          <p:cNvSpPr txBox="1"/>
          <p:nvPr/>
        </p:nvSpPr>
        <p:spPr>
          <a:xfrm>
            <a:off x="1066800" y="5105400"/>
            <a:ext cx="6934200" cy="523220"/>
          </a:xfrm>
          <a:prstGeom prst="rect">
            <a:avLst/>
          </a:prstGeom>
          <a:noFill/>
        </p:spPr>
        <p:txBody>
          <a:bodyPr wrap="square" rtlCol="0">
            <a:spAutoFit/>
          </a:bodyPr>
          <a:lstStyle/>
          <a:p>
            <a:r>
              <a:rPr lang="en-US" sz="2800" dirty="0"/>
              <a:t>Basic Application Logic to Get a Web Page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(continued)</a:t>
            </a:r>
          </a:p>
        </p:txBody>
      </p:sp>
      <p:graphicFrame>
        <p:nvGraphicFramePr>
          <p:cNvPr id="4" name="Table 3"/>
          <p:cNvGraphicFramePr>
            <a:graphicFrameLocks noGrp="1"/>
          </p:cNvGraphicFramePr>
          <p:nvPr/>
        </p:nvGraphicFramePr>
        <p:xfrm>
          <a:off x="2359977" y="2799715"/>
          <a:ext cx="4424045" cy="1258570"/>
        </p:xfrm>
        <a:graphic>
          <a:graphicData uri="http://schemas.openxmlformats.org/drawingml/2006/table">
            <a:tbl>
              <a:tblPr/>
              <a:tblGrid>
                <a:gridCol w="4424045">
                  <a:extLst>
                    <a:ext uri="{9D8B030D-6E8A-4147-A177-3AD203B41FA5}">
                      <a16:colId xmlns:a16="http://schemas.microsoft.com/office/drawing/2014/main" val="20000"/>
                    </a:ext>
                  </a:extLst>
                </a:gridCol>
              </a:tblGrid>
              <a:tr h="1258570">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4577" name="Picture 1"/>
          <p:cNvPicPr>
            <a:picLocks noChangeAspect="1" noChangeArrowheads="1"/>
          </p:cNvPicPr>
          <p:nvPr/>
        </p:nvPicPr>
        <p:blipFill>
          <a:blip r:embed="rId2" cstate="print"/>
          <a:srcRect/>
          <a:stretch>
            <a:fillRect/>
          </a:stretch>
        </p:blipFill>
        <p:spPr bwMode="auto">
          <a:xfrm>
            <a:off x="457200" y="2590800"/>
            <a:ext cx="8184356" cy="2133600"/>
          </a:xfrm>
          <a:prstGeom prst="rect">
            <a:avLst/>
          </a:prstGeom>
          <a:noFill/>
        </p:spPr>
      </p:pic>
      <p:sp>
        <p:nvSpPr>
          <p:cNvPr id="6" name="TextBox 5"/>
          <p:cNvSpPr txBox="1"/>
          <p:nvPr/>
        </p:nvSpPr>
        <p:spPr>
          <a:xfrm>
            <a:off x="685800" y="5257800"/>
            <a:ext cx="7391400" cy="954107"/>
          </a:xfrm>
          <a:prstGeom prst="rect">
            <a:avLst/>
          </a:prstGeom>
          <a:noFill/>
        </p:spPr>
        <p:txBody>
          <a:bodyPr wrap="square" rtlCol="0">
            <a:spAutoFit/>
          </a:bodyPr>
          <a:lstStyle/>
          <a:p>
            <a:r>
              <a:rPr lang="en-US" sz="2800" dirty="0"/>
              <a:t>HTTP Get Request, HTTP Reply, and one Data-Only Message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TCP/IP Transport Layer</a:t>
            </a:r>
          </a:p>
        </p:txBody>
      </p:sp>
      <p:graphicFrame>
        <p:nvGraphicFramePr>
          <p:cNvPr id="4" name="Table 3"/>
          <p:cNvGraphicFramePr>
            <a:graphicFrameLocks noGrp="1"/>
          </p:cNvGraphicFramePr>
          <p:nvPr/>
        </p:nvGraphicFramePr>
        <p:xfrm>
          <a:off x="2331085" y="2558097"/>
          <a:ext cx="4481830" cy="1741805"/>
        </p:xfrm>
        <a:graphic>
          <a:graphicData uri="http://schemas.openxmlformats.org/drawingml/2006/table">
            <a:tbl>
              <a:tblPr/>
              <a:tblGrid>
                <a:gridCol w="4481830">
                  <a:extLst>
                    <a:ext uri="{9D8B030D-6E8A-4147-A177-3AD203B41FA5}">
                      <a16:colId xmlns:a16="http://schemas.microsoft.com/office/drawing/2014/main" val="20000"/>
                    </a:ext>
                  </a:extLst>
                </a:gridCol>
              </a:tblGrid>
              <a:tr h="1741805">
                <a:tc>
                  <a:txBody>
                    <a:bodyPr/>
                    <a:lstStyle/>
                    <a:p>
                      <a:pPr marL="0" marR="0" fontAlgn="base">
                        <a:lnSpc>
                          <a:spcPts val="1200"/>
                        </a:lnSpc>
                        <a:spcBef>
                          <a:spcPts val="0"/>
                        </a:spcBef>
                        <a:spcAft>
                          <a:spcPts val="0"/>
                        </a:spcAft>
                      </a:pPr>
                      <a:endParaRPr lang="en-US" sz="900" b="0" i="0" u="none" strike="noStrike" kern="0" spc="0" dirty="0">
                        <a:solidFill>
                          <a:srgbClr val="000000"/>
                        </a:solidFill>
                        <a:uFill>
                          <a:solidFill>
                            <a:srgbClr val="000000"/>
                          </a:solidFill>
                        </a:uFill>
                        <a:latin typeface="Arial"/>
                        <a:ea typeface="SimSun"/>
                        <a:cs typeface="Arial"/>
                      </a:endParaRPr>
                    </a:p>
                  </a:txBody>
                  <a:tcPr marL="73025" marR="73025"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5601" name="Picture 1"/>
          <p:cNvPicPr>
            <a:picLocks noChangeAspect="1" noChangeArrowheads="1"/>
          </p:cNvPicPr>
          <p:nvPr/>
        </p:nvPicPr>
        <p:blipFill>
          <a:blip r:embed="rId2" cstate="print"/>
          <a:srcRect/>
          <a:stretch>
            <a:fillRect/>
          </a:stretch>
        </p:blipFill>
        <p:spPr bwMode="auto">
          <a:xfrm>
            <a:off x="457200" y="2514600"/>
            <a:ext cx="8492794" cy="2819400"/>
          </a:xfrm>
          <a:prstGeom prst="rect">
            <a:avLst/>
          </a:prstGeom>
          <a:noFill/>
        </p:spPr>
      </p:pic>
      <p:sp>
        <p:nvSpPr>
          <p:cNvPr id="7" name="TextBox 6"/>
          <p:cNvSpPr txBox="1"/>
          <p:nvPr/>
        </p:nvSpPr>
        <p:spPr>
          <a:xfrm>
            <a:off x="685800" y="5638800"/>
            <a:ext cx="7239000" cy="954107"/>
          </a:xfrm>
          <a:prstGeom prst="rect">
            <a:avLst/>
          </a:prstGeom>
          <a:noFill/>
        </p:spPr>
        <p:txBody>
          <a:bodyPr wrap="square" rtlCol="0">
            <a:spAutoFit/>
          </a:bodyPr>
          <a:lstStyle/>
          <a:p>
            <a:r>
              <a:rPr lang="en-US" sz="2800" dirty="0"/>
              <a:t>TCP Error-Recovery Services as Provided to HTTP</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1235</TotalTime>
  <Words>795</Words>
  <Application>Microsoft Office PowerPoint</Application>
  <PresentationFormat>On-screen Show (4:3)</PresentationFormat>
  <Paragraphs>83</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Georgia</vt:lpstr>
      <vt:lpstr>Trebuchet MS</vt:lpstr>
      <vt:lpstr>Wingdings 2</vt:lpstr>
      <vt:lpstr>Urban</vt:lpstr>
      <vt:lpstr>CCNA 200-301, Volume I</vt:lpstr>
      <vt:lpstr>Objectives</vt:lpstr>
      <vt:lpstr>Two Major Branches of Networking Enterprise Network</vt:lpstr>
      <vt:lpstr>TCP/IP Networking Model</vt:lpstr>
      <vt:lpstr>The Two TCP/IP Networking Models</vt:lpstr>
      <vt:lpstr>TCP/IP Architectural Model and Example Protocols</vt:lpstr>
      <vt:lpstr>HTTP</vt:lpstr>
      <vt:lpstr>HTTP (continued)</vt:lpstr>
      <vt:lpstr>TCP/IP Transport Layer</vt:lpstr>
      <vt:lpstr>Same-Layer and Adjacent-Layer Interaction</vt:lpstr>
      <vt:lpstr>Postal Service Forwarding (Routing) Letters</vt:lpstr>
      <vt:lpstr>Simple TCP/IP Network</vt:lpstr>
      <vt:lpstr>Basic Routing Example</vt:lpstr>
      <vt:lpstr>Ethernet </vt:lpstr>
      <vt:lpstr>Five Steps of Data Encapsulation: TCP/IP </vt:lpstr>
      <vt:lpstr>Perspective on Encapsulation and “Data”</vt:lpstr>
      <vt:lpstr>OSI Networking Model</vt:lpstr>
      <vt:lpstr>OSI Reference Model Layer Definitions</vt:lpstr>
      <vt:lpstr>OSI Reference Model Layer Definitions (Continued </vt:lpstr>
      <vt:lpstr>OSI Reference Model Example Devices and Protocols</vt:lpstr>
      <vt:lpstr>OSI Encapsulation and Protocol Data Units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CCENT/CCNA ICND 1</dc:title>
  <dc:creator>Tony</dc:creator>
  <cp:lastModifiedBy>Jennifer Frew</cp:lastModifiedBy>
  <cp:revision>39</cp:revision>
  <dcterms:created xsi:type="dcterms:W3CDTF">2012-02-18T21:40:25Z</dcterms:created>
  <dcterms:modified xsi:type="dcterms:W3CDTF">2019-09-20T19:17:13Z</dcterms:modified>
</cp:coreProperties>
</file>