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62" r:id="rId5"/>
    <p:sldId id="259" r:id="rId6"/>
    <p:sldId id="269" r:id="rId7"/>
    <p:sldId id="270" r:id="rId8"/>
    <p:sldId id="271" r:id="rId9"/>
    <p:sldId id="272" r:id="rId10"/>
    <p:sldId id="263" r:id="rId11"/>
    <p:sldId id="273" r:id="rId12"/>
    <p:sldId id="274" r:id="rId13"/>
    <p:sldId id="285" r:id="rId14"/>
    <p:sldId id="260" r:id="rId15"/>
    <p:sldId id="275" r:id="rId16"/>
    <p:sldId id="276" r:id="rId17"/>
    <p:sldId id="264" r:id="rId18"/>
    <p:sldId id="265" r:id="rId19"/>
    <p:sldId id="266" r:id="rId20"/>
    <p:sldId id="277" r:id="rId21"/>
    <p:sldId id="278" r:id="rId22"/>
    <p:sldId id="279" r:id="rId23"/>
    <p:sldId id="280" r:id="rId24"/>
    <p:sldId id="282" r:id="rId25"/>
    <p:sldId id="261" r:id="rId26"/>
    <p:sldId id="268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73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5048-3B0F-4228-8D12-7935B62AE560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064F4-45FB-4F6A-AD48-1BF3DB419E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757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CCNA 200-301, Volume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11</a:t>
            </a:r>
          </a:p>
          <a:p>
            <a:r>
              <a:rPr lang="en-US" b="1" dirty="0"/>
              <a:t>Perspectives on IPv4 Subnetting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Subnet Size Concepts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8400"/>
            <a:ext cx="863990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Using One Subnet Size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2514600"/>
            <a:ext cx="834050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Masks, Three Subnet Sizes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667000"/>
            <a:ext cx="8038592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1D2AF-2C2E-423F-B6E8-91FDA5226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Internetwork with VLSM: Network 10.0.0.0, &gt;1 Mask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50F0FC5-CE81-42F4-A14E-96B6222460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115" y="3200400"/>
            <a:ext cx="8579769" cy="159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569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Input to the Design Phase, and Design Questions to Answer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819400"/>
            <a:ext cx="844226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Companies with Unique Public IP Networks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743200"/>
            <a:ext cx="8207912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Reusing the Same Private Network 10.0.0.0 with NAT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590800"/>
            <a:ext cx="8410402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RFC 1918 Private Address Space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2286000"/>
            <a:ext cx="878958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Format of Unsubnetted Class A, B, and C Networks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971800"/>
            <a:ext cx="899791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Concept of Borrowing Host Bits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717" y="2209800"/>
            <a:ext cx="8702566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/>
              <a:t>Analyze Requirements</a:t>
            </a:r>
          </a:p>
          <a:p>
            <a:r>
              <a:rPr lang="en-US" dirty="0"/>
              <a:t>Make Design Choices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Borrowing Enough Subnet and Host Bits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0800"/>
            <a:ext cx="905796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Powers of 2 Reference for Designing Masks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3820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256">
                <a:tc>
                  <a:txBody>
                    <a:bodyPr/>
                    <a:lstStyle/>
                    <a:p>
                      <a:r>
                        <a:rPr lang="en-US" dirty="0"/>
                        <a:t>Number of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– 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Mask Choice, N = 16, S = 8, H = 8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743200"/>
            <a:ext cx="8769076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Creating the Subnet Mask—Binary—Class B Network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973" y="3200400"/>
            <a:ext cx="859582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839200" cy="609600"/>
          </a:xfrm>
        </p:spPr>
        <p:txBody>
          <a:bodyPr>
            <a:normAutofit/>
          </a:bodyPr>
          <a:lstStyle/>
          <a:p>
            <a:r>
              <a:rPr lang="en-US" sz="2200" dirty="0"/>
              <a:t>First Ten Subnets, Plus the Last Few, from 172.16.0.0, 255.255.255.0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295400"/>
          <a:ext cx="8382000" cy="5433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862"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Subnet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IP Addresses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Broadcast Address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172.16.0.0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172.16.0.1 – 172.16.0.254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172.16.0.255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172.16.1.0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172.16.1.1 – 172.16.1.254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172.16.1.255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172.16.2.0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172.16.2.1 – 172.16.2.254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172.16.2.255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172.16.3.0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172.16.3.1 – 172.16.3.254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172.16.3.255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172.16.4.0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172.16.4.1 – 172.16.4.254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172.16.4.255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172.16.5.0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172.16.5.1 – 172.16.5.254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172.16.5.255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172.16.6.0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172.16.6.1 – 172.16.6.254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172.16.6.255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172.16.7.0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172.16.7.1 – 172.16.7.254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172.16.7.255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442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172.16.8.0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172.16.8.1 – 172.16.8.254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172.16.8.255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172.16.9.0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172.16.9.1 – 172.16.9.254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172.16.9.255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6862">
                <a:tc gridSpan="3"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------------Skipping</a:t>
                      </a:r>
                      <a:r>
                        <a:rPr lang="en-US" sz="1800" baseline="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 many ------------------------</a:t>
                      </a: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172.16.254.0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172.16.254.1 – 172.16.254.254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172.16.254.255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172.16.255.0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172.16.255.1 – 172.16.255.254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172.16.255.255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Facts Supplied to the Plan Implementation Step</a:t>
            </a:r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514600"/>
            <a:ext cx="8599424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Subnets Assigned to Different Locations</a:t>
            </a:r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794993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Reserving 50% of Subnets for North America and 25% Each for Europe and Asia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0800"/>
            <a:ext cx="907025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Static from the Low End and DHCP from the High End</a:t>
            </a: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0"/>
            <a:ext cx="9057968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Subnet Plan Document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62200"/>
            <a:ext cx="7408892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Subnet Planning, Design, and Implementation Tasks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124200"/>
            <a:ext cx="861110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Analyze Subnetting and Addressing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hosts should be grouped together into a subnet?</a:t>
            </a:r>
          </a:p>
          <a:p>
            <a:r>
              <a:rPr lang="en-US" dirty="0"/>
              <a:t>How many subnets does this network require?</a:t>
            </a:r>
          </a:p>
          <a:p>
            <a:r>
              <a:rPr lang="en-US" dirty="0"/>
              <a:t>How many host IP addresses does each subnet require?</a:t>
            </a:r>
          </a:p>
          <a:p>
            <a:r>
              <a:rPr lang="en-US" dirty="0"/>
              <a:t>Will we use a single subnet size for simplicity, or not?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PC A and B in One Subnet, PC C in a Different Subnet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851272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Four Site Internetwork with Small Central Site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99" y="2743200"/>
            <a:ext cx="878681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Four-Site Internetwork with Larger Central Site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908098"/>
            <a:ext cx="7162800" cy="4949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Large Branch B1 with 50 Hosts/Subnet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2514600"/>
            <a:ext cx="8613461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12183</TotalTime>
  <Words>387</Words>
  <Application>Microsoft Office PowerPoint</Application>
  <PresentationFormat>On-screen Show (4:3)</PresentationFormat>
  <Paragraphs>152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Calibri</vt:lpstr>
      <vt:lpstr>Georgia</vt:lpstr>
      <vt:lpstr>Trebuchet MS</vt:lpstr>
      <vt:lpstr>Wingdings 2</vt:lpstr>
      <vt:lpstr>Urban</vt:lpstr>
      <vt:lpstr>CCNA 200-301, Volume I</vt:lpstr>
      <vt:lpstr>Objectives</vt:lpstr>
      <vt:lpstr>Example Subnet Plan Document</vt:lpstr>
      <vt:lpstr>Subnet Planning, Design, and Implementation Tasks</vt:lpstr>
      <vt:lpstr>Analyze Subnetting and Addressing Needs</vt:lpstr>
      <vt:lpstr>PC A and B in One Subnet, PC C in a Different Subnet</vt:lpstr>
      <vt:lpstr>Four Site Internetwork with Small Central Site</vt:lpstr>
      <vt:lpstr>Four-Site Internetwork with Larger Central Site</vt:lpstr>
      <vt:lpstr>Large Branch B1 with 50 Hosts/Subnet</vt:lpstr>
      <vt:lpstr>Subnet Size Concepts</vt:lpstr>
      <vt:lpstr>Network Using One Subnet Size</vt:lpstr>
      <vt:lpstr>Three Masks, Three Subnet Sizes</vt:lpstr>
      <vt:lpstr>Internetwork with VLSM: Network 10.0.0.0, &gt;1 Mask </vt:lpstr>
      <vt:lpstr>Input to the Design Phase, and Design Questions to Answer</vt:lpstr>
      <vt:lpstr>Two Companies with Unique Public IP Networks</vt:lpstr>
      <vt:lpstr>Reusing the Same Private Network 10.0.0.0 with NAT</vt:lpstr>
      <vt:lpstr>RFC 1918 Private Address Space</vt:lpstr>
      <vt:lpstr>Format of Unsubnetted Class A, B, and C Networks</vt:lpstr>
      <vt:lpstr>Concept of Borrowing Host Bits</vt:lpstr>
      <vt:lpstr>Borrowing Enough Subnet and Host Bits</vt:lpstr>
      <vt:lpstr>Powers of 2 Reference for Designing Masks</vt:lpstr>
      <vt:lpstr>Example Mask Choice, N = 16, S = 8, H = 8</vt:lpstr>
      <vt:lpstr>Creating the Subnet Mask—Binary—Class B Network</vt:lpstr>
      <vt:lpstr>First Ten Subnets, Plus the Last Few, from 172.16.0.0, 255.255.255.0</vt:lpstr>
      <vt:lpstr>Facts Supplied to the Plan Implementation Step</vt:lpstr>
      <vt:lpstr>Example of Subnets Assigned to Different Locations</vt:lpstr>
      <vt:lpstr>Reserving 50% of Subnets for North America and 25% Each for Europe and Asia</vt:lpstr>
      <vt:lpstr>Static from the Low End and DHCP from the High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253</cp:revision>
  <dcterms:created xsi:type="dcterms:W3CDTF">2012-02-18T21:40:25Z</dcterms:created>
  <dcterms:modified xsi:type="dcterms:W3CDTF">2019-09-20T18:48:13Z</dcterms:modified>
</cp:coreProperties>
</file>