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0" r:id="rId14"/>
    <p:sldId id="268" r:id="rId15"/>
    <p:sldId id="270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0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14</a:t>
            </a:r>
          </a:p>
          <a:p>
            <a:r>
              <a:rPr lang="en-US" b="1" dirty="0"/>
              <a:t>Analyzing Existing Subnets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Converting the Subnet ID from Binary to DDN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90800"/>
            <a:ext cx="7543800" cy="267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a Subnet Broadcast Address: Binary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746209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Subnet Analysis for Address 8.1.4.5, Mask 255.255.0.0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514600"/>
          <a:ext cx="8001000" cy="381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/>
                        <a:t>Prefix Length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/>
                        <a:t>/16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11111111 11111111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00000000 00000000</a:t>
                      </a:r>
                      <a:endParaRPr lang="en-US" b="0" i="0" kern="0" spc="1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8.1.4.5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00001000 00000001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00000100 00000101</a:t>
                      </a:r>
                      <a:endParaRPr lang="en-US" kern="0" spc="100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Subnet ID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8.1.0.0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00001000 00000001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00000000 00000000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Broadcast 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8.1.255.255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00001000 00000001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11111111 11111111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Subnet Analysis for Subnet with Address 130.4.102.1, Mask 255.255.255.0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514600"/>
          <a:ext cx="8001000" cy="381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/>
                        <a:t>Prefix Length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/24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11111111 11111111 11111111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00000000</a:t>
                      </a:r>
                      <a:endParaRPr lang="en-US" b="0" i="0" kern="0" spc="1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130.4.102.1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10000010 00000100 01100</a:t>
                      </a:r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00000001</a:t>
                      </a:r>
                      <a:endParaRPr lang="en-US" kern="0" spc="100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Subnet ID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130.4.100.0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10000010 00000100 01100</a:t>
                      </a:r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00000000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Broadcast 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130.4.102.255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10000010 00000100 01100110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11111111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Subnet Analysis for Subnet with Address 199.1.1.100, Mask 255.255.255.0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514600"/>
          <a:ext cx="8001000" cy="381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/>
                        <a:t>Prefix Length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/24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11111111 11111111 11111111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00000000</a:t>
                      </a:r>
                      <a:endParaRPr lang="en-US" b="0" i="0" kern="0" spc="1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199.1.1.100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11000111 00000001 00000001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01100100</a:t>
                      </a:r>
                      <a:endParaRPr lang="en-US" kern="0" spc="100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Subnet ID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199.1.1.0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11000111 00000001 00000001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00000000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Broadcast 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199.1.1.255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11000111 00000001 00000001 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11111111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Subnet Analysis for Subnet with Address 130.4.102.1, Mask 255.255.252.0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514600"/>
          <a:ext cx="8001000" cy="381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/>
                        <a:t>Prefix Length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/22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11111111 11111111 111111</a:t>
                      </a:r>
                      <a:r>
                        <a:rPr kumimoji="0" lang="en-US" sz="1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00000000</a:t>
                      </a:r>
                      <a:endParaRPr lang="en-US" b="0" i="0" kern="0" spc="1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130.4.102.1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10000010 00000100 011001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10 00000001</a:t>
                      </a:r>
                      <a:endParaRPr lang="en-US" kern="0" spc="100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Subnet ID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130.4.100.0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10000010 00000100 011001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00 00000000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Broadcast 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130.4.103.255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10000010 00000100 011001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11 11111111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Subnet Analysis for Subnet with Address 199.1.1.100, Mask 255.255.255.224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514600"/>
          <a:ext cx="8001000" cy="381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/>
                        <a:t>Prefix Length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/27</a:t>
                      </a:r>
                      <a:endParaRPr lang="en-US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11111111 11111111 11111111</a:t>
                      </a:r>
                      <a:r>
                        <a:rPr kumimoji="0" lang="en-US" sz="18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111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00000</a:t>
                      </a:r>
                      <a:endParaRPr lang="en-US" b="0" i="0" kern="0" spc="1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199.1.1.100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11000111 00000001 00000001 011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00100</a:t>
                      </a:r>
                      <a:endParaRPr lang="en-US" kern="0" spc="100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Subnet ID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199.1.1.96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11000111 00000001 00000001 011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00000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r>
                        <a:rPr kumimoji="0" lang="en-US" sz="1800" kern="1200" dirty="0"/>
                        <a:t>Broadcast Address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199.1.1.127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11000111 00000001 00000001 011</a:t>
                      </a: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11111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Shortcut Example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514600"/>
            <a:ext cx="6477000" cy="411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Practice Problems: Find Subnet ID and Broadcast, Easy Masks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905000"/>
          <a:ext cx="8610600" cy="472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4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IP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Subnet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Broadcast Address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10.77.55.3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255.255.255.0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172.30.99.4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255.255.255.0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192.168.6.54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255.255.255.0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10.77.3.14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172.22.55.77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1.99.53.76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255.0.0.0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Numeric Patterns in the Interesting Octet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0"/>
            <a:ext cx="8917567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Defining a Subnet</a:t>
            </a:r>
          </a:p>
          <a:p>
            <a:r>
              <a:rPr lang="en-US" dirty="0"/>
              <a:t>Analyzing Existing Subnets: Binary</a:t>
            </a:r>
          </a:p>
          <a:p>
            <a:r>
              <a:rPr lang="en-US" dirty="0"/>
              <a:t>Analyzing Existing Subnets: Decimal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 the Subnet ID: 130.4.102.1, 255.255.240.0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743200"/>
            <a:ext cx="857843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Resident Subnet for 192.168.5.77, 255.255.255.224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914361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Practice Problems: Find Subnet ID, Difficult Masks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905000"/>
          <a:ext cx="8610600" cy="472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9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IP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Subnet 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10.77.55.3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255.248.0.0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172.30.99.4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255.255.192.0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192.168.6.54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255.255.255.252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10.77.3.14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255.255.128.0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172.22.55.77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255.255.254.0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4914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1.99.53.76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255.255.255.248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 the Subnet Broadcast: 130.4.96.0, 255.255.240.0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903361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 the Subnet Broadcast: 192.168.5.64, 255.255.255.224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0"/>
            <a:ext cx="8627861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DDN Mask Values, Binary Equivalent, Magic Numbers, and Prefixes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362200"/>
          <a:ext cx="8610597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7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r>
                        <a:rPr kumimoji="0" lang="en-US" sz="1800" kern="1200" baseline="0" dirty="0"/>
                        <a:t>Prefix, interesting octet 2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/9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/10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/11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/12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/13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/14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/15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/16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Prefix, interesting octet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Prefix, interesting octet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Magic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DDN mask in the interesting octet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Defining a Subnet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An IP subnet is a subset of a classful network, created by choice of some network engineer. However, that engineer cannot pick just any arbitrary subset of addresses; instead, the engineer must follow certain rules, such as the following:</a:t>
            </a:r>
          </a:p>
          <a:p>
            <a:pPr lvl="1"/>
            <a:r>
              <a:rPr lang="en-US" sz="1600" dirty="0"/>
              <a:t>The subnet contains a set of consecutive numbers.</a:t>
            </a:r>
          </a:p>
          <a:p>
            <a:pPr lvl="1"/>
            <a:r>
              <a:rPr lang="en-US" sz="1600" dirty="0"/>
              <a:t>The subnet holds 2H numbers, where H is the number of host bits defined by the subnet mask.</a:t>
            </a:r>
          </a:p>
          <a:p>
            <a:pPr lvl="1"/>
            <a:r>
              <a:rPr lang="en-US" sz="1600" dirty="0"/>
              <a:t>Two special numbers in the range cannot be used as IP addresses:</a:t>
            </a:r>
          </a:p>
          <a:p>
            <a:pPr lvl="1"/>
            <a:r>
              <a:rPr lang="en-US" sz="1600" dirty="0"/>
              <a:t>The first (lowest) number acts as an identifier for the subnet (</a:t>
            </a:r>
            <a:r>
              <a:rPr lang="en-US" sz="1600" i="1" dirty="0"/>
              <a:t>subnet ID</a:t>
            </a:r>
            <a:r>
              <a:rPr lang="en-US" sz="1600" dirty="0"/>
              <a:t>).</a:t>
            </a:r>
          </a:p>
          <a:p>
            <a:pPr lvl="1"/>
            <a:r>
              <a:rPr lang="en-US" sz="1600" dirty="0"/>
              <a:t>The last (highest) number acts as a </a:t>
            </a:r>
            <a:r>
              <a:rPr lang="en-US" sz="1600" i="1" dirty="0"/>
              <a:t>subnet broadcast address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The remaining addresses, whose values sit between the subnet ID and subnet broadcast address, are used as </a:t>
            </a:r>
            <a:r>
              <a:rPr lang="en-US" sz="1600" i="1" dirty="0"/>
              <a:t>unicast IP addresses</a:t>
            </a:r>
            <a:r>
              <a:rPr lang="en-US" sz="1600" dirty="0"/>
              <a:t>.</a:t>
            </a:r>
          </a:p>
          <a:p>
            <a:r>
              <a:rPr lang="en-US" sz="1800" dirty="0"/>
              <a:t>This section reviews and expands the basic concepts of the subnet ID, subnet broadcast address, and range of addresses </a:t>
            </a:r>
            <a:r>
              <a:rPr lang="en-US" sz="2000" dirty="0"/>
              <a:t>in a subnet.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 Structure: Class B Network, /18 Mask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0"/>
            <a:ext cx="873630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Network 172.16.0.0, Divided into Four Equal Subnets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4600"/>
            <a:ext cx="882098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Resident Subnet for 172.16.150.41, 255.255.192.0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276600"/>
            <a:ext cx="866799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Subnet ID Key Facts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438400"/>
          <a:ext cx="83058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48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Arial"/>
                        </a:rPr>
                        <a:t>Definition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Number that represents the subnet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Arial"/>
                        </a:rPr>
                        <a:t>Numeric Value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First (smallest) number in the subnet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Arial"/>
                        </a:rPr>
                        <a:t>Literal Synonyms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Subnet number, subnet address, prefix, resident subnet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Arial"/>
                        </a:rPr>
                        <a:t>Common-Use Synonyms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Network, network ID, network number, network address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Arial"/>
                        </a:rPr>
                        <a:t>Typically Seen In…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  <a:cs typeface="Arial"/>
                        </a:rPr>
                        <a:t>Routing tables, documentation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Subnet Broadcast Address Key Facts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444C85-C503-4E6F-AFE8-A6244C173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667000"/>
            <a:ext cx="8458200" cy="243408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Binary Concept: Convert the IP Address to the Subnet ID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90800"/>
            <a:ext cx="837333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14001</TotalTime>
  <Words>700</Words>
  <Application>Microsoft Office PowerPoint</Application>
  <PresentationFormat>On-screen Show (4:3)</PresentationFormat>
  <Paragraphs>210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Georgia</vt:lpstr>
      <vt:lpstr>Times New Roman</vt:lpstr>
      <vt:lpstr>Trebuchet MS</vt:lpstr>
      <vt:lpstr>Wingdings 2</vt:lpstr>
      <vt:lpstr>Urban</vt:lpstr>
      <vt:lpstr>CCNA 200-301, Volume I</vt:lpstr>
      <vt:lpstr>Objectives</vt:lpstr>
      <vt:lpstr>Defining a Subnet</vt:lpstr>
      <vt:lpstr>Address Structure: Class B Network, /18 Mask</vt:lpstr>
      <vt:lpstr>Network 172.16.0.0, Divided into Four Equal Subnets</vt:lpstr>
      <vt:lpstr>Resident Subnet for 172.16.150.41, 255.255.192.0</vt:lpstr>
      <vt:lpstr>Summary of Subnet ID Key Facts</vt:lpstr>
      <vt:lpstr>Summary of Subnet Broadcast Address Key Facts</vt:lpstr>
      <vt:lpstr>Binary Concept: Convert the IP Address to the Subnet ID</vt:lpstr>
      <vt:lpstr>Converting the Subnet ID from Binary to DDN</vt:lpstr>
      <vt:lpstr>Finding a Subnet Broadcast Address: Binary</vt:lpstr>
      <vt:lpstr>Subnet Analysis for Address 8.1.4.5, Mask 255.255.0.0</vt:lpstr>
      <vt:lpstr>Subnet Analysis for Subnet with Address 130.4.102.1, Mask 255.255.255.0</vt:lpstr>
      <vt:lpstr>Subnet Analysis for Subnet with Address 199.1.1.100, Mask 255.255.255.0</vt:lpstr>
      <vt:lpstr>Subnet Analysis for Subnet with Address 130.4.102.1, Mask 255.255.252.0</vt:lpstr>
      <vt:lpstr>Subnet Analysis for Subnet with Address 199.1.1.100, Mask 255.255.255.224</vt:lpstr>
      <vt:lpstr>Binary Shortcut Example</vt:lpstr>
      <vt:lpstr>Practice Problems: Find Subnet ID and Broadcast, Easy Masks</vt:lpstr>
      <vt:lpstr>Numeric Patterns in the Interesting Octet</vt:lpstr>
      <vt:lpstr>Find the Subnet ID: 130.4.102.1, 255.255.240.0</vt:lpstr>
      <vt:lpstr>Resident Subnet for 192.168.5.77, 255.255.255.224</vt:lpstr>
      <vt:lpstr>Practice Problems: Find Subnet ID, Difficult Masks</vt:lpstr>
      <vt:lpstr>Find the Subnet Broadcast: 130.4.96.0, 255.255.240.0</vt:lpstr>
      <vt:lpstr>Find the Subnet Broadcast: 192.168.5.64, 255.255.255.224</vt:lpstr>
      <vt:lpstr>DDN Mask Values, Binary Equivalent, Magic Numbers, and Prefixes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279</cp:revision>
  <dcterms:created xsi:type="dcterms:W3CDTF">2012-02-18T21:40:25Z</dcterms:created>
  <dcterms:modified xsi:type="dcterms:W3CDTF">2019-09-20T19:07:37Z</dcterms:modified>
</cp:coreProperties>
</file>