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6" r:id="rId2"/>
    <p:sldId id="257" r:id="rId3"/>
    <p:sldId id="267" r:id="rId4"/>
    <p:sldId id="268" r:id="rId5"/>
    <p:sldId id="269" r:id="rId6"/>
    <p:sldId id="270" r:id="rId7"/>
    <p:sldId id="271" r:id="rId8"/>
    <p:sldId id="288" r:id="rId9"/>
    <p:sldId id="272" r:id="rId10"/>
    <p:sldId id="273" r:id="rId11"/>
    <p:sldId id="287" r:id="rId12"/>
    <p:sldId id="274" r:id="rId13"/>
    <p:sldId id="275" r:id="rId14"/>
    <p:sldId id="276" r:id="rId15"/>
    <p:sldId id="277" r:id="rId16"/>
    <p:sldId id="278" r:id="rId17"/>
    <p:sldId id="289" r:id="rId18"/>
    <p:sldId id="290" r:id="rId19"/>
    <p:sldId id="291" r:id="rId20"/>
    <p:sldId id="292" r:id="rId21"/>
    <p:sldId id="293" r:id="rId22"/>
    <p:sldId id="294" r:id="rId23"/>
    <p:sldId id="295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nnifer Frew" initials="JF" lastIdx="1" clrIdx="0">
    <p:extLst>
      <p:ext uri="{19B8F6BF-5375-455C-9EA6-DF929625EA0E}">
        <p15:presenceInfo xmlns:p15="http://schemas.microsoft.com/office/powerpoint/2012/main" userId="0f9c5b929d94764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73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DF5048-3B0F-4228-8D12-7935B62AE560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0064F4-45FB-4F6A-AD48-1BF3DB419E8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407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0064F4-45FB-4F6A-AD48-1BF3DB419E8C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0064F4-45FB-4F6A-AD48-1BF3DB419E8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842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CCNA 200-301, Volume 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Chapter 2</a:t>
            </a:r>
          </a:p>
          <a:p>
            <a:r>
              <a:rPr lang="en-US" b="1" dirty="0"/>
              <a:t>Fundamentals of  Ethernet LANs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RJ-45 Connectors and Ports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322830" y="2332037"/>
          <a:ext cx="4498340" cy="2193925"/>
        </p:xfrm>
        <a:graphic>
          <a:graphicData uri="http://schemas.openxmlformats.org/drawingml/2006/table">
            <a:tbl>
              <a:tblPr/>
              <a:tblGrid>
                <a:gridCol w="4498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93925">
                <a:tc>
                  <a:txBody>
                    <a:bodyPr/>
                    <a:lstStyle/>
                    <a:p>
                      <a:pPr marL="0" marR="0" fontAlgn="base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 i="0" u="none" strike="noStrike" kern="0" spc="0" dirty="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Arial"/>
                        <a:ea typeface="SimSun"/>
                        <a:cs typeface="Arial"/>
                      </a:endParaRPr>
                    </a:p>
                  </a:txBody>
                  <a:tcPr marL="73025" marR="73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3174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2362200"/>
            <a:ext cx="6248400" cy="42795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6339F-4DE4-4AE6-9498-90DFBB80E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10-Gbps SFP+ with Cable Sitting Just Outside a Catalyst 3560CX Switch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6A1B8F1-D341-4138-8416-DA940E0B80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6800" y="2819400"/>
            <a:ext cx="6646420" cy="3179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7464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Using one Pair for Each Transmission Direction with 10- and 100-Mbps Ethernet</a:t>
            </a:r>
            <a:br>
              <a:rPr lang="en-US" dirty="0"/>
            </a:br>
            <a:endParaRPr lang="en-US" dirty="0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286000"/>
            <a:ext cx="8440917" cy="3979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10Base-T and 100Base-T Straight-Through Cable Pinout</a:t>
            </a:r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9" y="2438400"/>
            <a:ext cx="8297123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Ethernet Straight-Through Cable Concept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044382" y="2451100"/>
          <a:ext cx="5055235" cy="1955800"/>
        </p:xfrm>
        <a:graphic>
          <a:graphicData uri="http://schemas.openxmlformats.org/drawingml/2006/table">
            <a:tbl>
              <a:tblPr/>
              <a:tblGrid>
                <a:gridCol w="50552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5800">
                <a:tc>
                  <a:txBody>
                    <a:bodyPr/>
                    <a:lstStyle/>
                    <a:p>
                      <a:pPr marL="0" marR="0" fontAlgn="base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 i="0" u="none" strike="noStrike" kern="0" spc="0" dirty="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Arial"/>
                        <a:ea typeface="SimSun"/>
                        <a:cs typeface="Arial"/>
                      </a:endParaRPr>
                    </a:p>
                  </a:txBody>
                  <a:tcPr marL="73025" marR="73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3481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438400"/>
            <a:ext cx="8467424" cy="3276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Crossover Ethernet Cable</a:t>
            </a:r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09800"/>
            <a:ext cx="728085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Typical Uses for Straight-Through and Crossover Ethernet Cables</a:t>
            </a:r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738" y="2438400"/>
            <a:ext cx="8560524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DAB2F-0A8F-4A2F-9F09-6B93F368E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Four-Pair Straight-Through Cable to 1000BASE-T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A05F804-DAD3-499C-8EB7-C40625B288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9200" y="2819400"/>
            <a:ext cx="6431702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7048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FC690-12BC-45D8-BE87-9B4B2BAFE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Components of a Fiber-Optic Cable</a:t>
            </a:r>
            <a:br>
              <a:rPr lang="en-US" dirty="0"/>
            </a:b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D4117D5-B5CF-496E-9B72-8CE5571063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2667000"/>
            <a:ext cx="7467600" cy="2925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518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37CD6-E05B-4CAA-8D60-D8C31B1DD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Transmission on Multimode Fiber with Internal Reflection</a:t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17CF7D8-9EE2-41BC-B81D-1FCCB90E5F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0" y="3200400"/>
            <a:ext cx="7223125" cy="173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87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 Overview of LANs</a:t>
            </a:r>
          </a:p>
          <a:p>
            <a:r>
              <a:rPr lang="en-US" dirty="0"/>
              <a:t>Building Physical Ethernet LANSs with UTP</a:t>
            </a:r>
          </a:p>
          <a:p>
            <a:r>
              <a:rPr lang="en-US" dirty="0"/>
              <a:t>Building Physical Ethernet LANs with Fiber</a:t>
            </a:r>
          </a:p>
          <a:p>
            <a:r>
              <a:rPr lang="en-US" dirty="0"/>
              <a:t>Sending Data in Ethernet Networks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8564B-7606-4C43-9638-096D6E198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Transmission on Single-Mode Fiber with Laser Transmitter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3366EF2-BC56-4789-A85A-73E506A084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1057" y="3278187"/>
            <a:ext cx="8481886" cy="182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3756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2409A-B8ED-42C9-84B3-4EA1B47CE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 Two Fiber Cables with Tx Connected to Rx on Each Cable</a:t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064EB4F-1231-49C0-A5E7-6498A90034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7600" y="2819400"/>
            <a:ext cx="8797435" cy="1500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2236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94A3A-11C6-419B-900D-86E6F2712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165" y="916835"/>
            <a:ext cx="8001000" cy="892773"/>
          </a:xfrm>
        </p:spPr>
        <p:txBody>
          <a:bodyPr>
            <a:normAutofit fontScale="90000"/>
          </a:bodyPr>
          <a:lstStyle/>
          <a:p>
            <a:r>
              <a:rPr lang="en-US" dirty="0"/>
              <a:t>A Sampling of IEEE 802.3 10-Gbps Fiber Standards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0B15623-B04F-4321-800F-4DDA4AD668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8448619"/>
              </p:ext>
            </p:extLst>
          </p:nvPr>
        </p:nvGraphicFramePr>
        <p:xfrm>
          <a:off x="304800" y="2095216"/>
          <a:ext cx="8534400" cy="2667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58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88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797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4993">
                <a:tc>
                  <a:txBody>
                    <a:bodyPr/>
                    <a:lstStyle/>
                    <a:p>
                      <a:r>
                        <a:rPr lang="en-US" dirty="0"/>
                        <a:t>Standard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Cable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Max Distance*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996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10GBASE-S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MM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400m</a:t>
                      </a:r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4993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10GBASE-LX4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MM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300m</a:t>
                      </a:r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4993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10GBASE-LR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10km</a:t>
                      </a:r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2593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10GBASE-E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30km</a:t>
                      </a:r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6294A20-A4CB-488E-8071-58BC2C87AD2C}"/>
              </a:ext>
            </a:extLst>
          </p:cNvPr>
          <p:cNvSpPr txBox="1"/>
          <p:nvPr/>
        </p:nvSpPr>
        <p:spPr>
          <a:xfrm>
            <a:off x="304800" y="4953000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The maximum distances are based on the IEEE standards with no repeaters.</a:t>
            </a:r>
          </a:p>
        </p:txBody>
      </p:sp>
    </p:spTree>
    <p:extLst>
      <p:ext uri="{BB962C8B-B14F-4D97-AF65-F5344CB8AC3E}">
        <p14:creationId xmlns:p14="http://schemas.microsoft.com/office/powerpoint/2010/main" val="21995208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50764-05AB-46B4-8497-7A0E9472C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Comparisons Between UTP, MM, and SM Ethernet Cabling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1B64C3A-13E5-40E4-8150-6EA991B2EE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026278"/>
              </p:ext>
            </p:extLst>
          </p:nvPr>
        </p:nvGraphicFramePr>
        <p:xfrm>
          <a:off x="627529" y="2895600"/>
          <a:ext cx="8059271" cy="32201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34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143433669"/>
                    </a:ext>
                  </a:extLst>
                </a:gridCol>
              </a:tblGrid>
              <a:tr h="584993">
                <a:tc>
                  <a:txBody>
                    <a:bodyPr/>
                    <a:lstStyle/>
                    <a:p>
                      <a:r>
                        <a:rPr lang="en-US" dirty="0"/>
                        <a:t>Criteria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UTP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Multimode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Single-mode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996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Relative Cost of Cabling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Medium</a:t>
                      </a:r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Medium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4993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Relative Cost of a Switch 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Medium</a:t>
                      </a:r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High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4993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Approximate Max Distance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100m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500m</a:t>
                      </a:r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40km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2593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Relative Susceptibility to Interference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Some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None</a:t>
                      </a:r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2593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Relative Risk of Copying from Cable Emissions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Some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26794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84612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Commonly Used Ethernet Frame Format</a:t>
            </a:r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399" y="2590800"/>
            <a:ext cx="8988553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IEEE 802.3 Ethernet Header and Trailer Fields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4431664"/>
              </p:ext>
            </p:extLst>
          </p:nvPr>
        </p:nvGraphicFramePr>
        <p:xfrm>
          <a:off x="152400" y="1698027"/>
          <a:ext cx="8763000" cy="498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2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95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211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86207">
                <a:tc>
                  <a:txBody>
                    <a:bodyPr/>
                    <a:lstStyle/>
                    <a:p>
                      <a:r>
                        <a:rPr lang="en-US" dirty="0"/>
                        <a:t>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Field Length</a:t>
                      </a:r>
                      <a:r>
                        <a:rPr lang="en-US" baseline="0" dirty="0"/>
                        <a:t> in Bytes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253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Preamble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Synchronization</a:t>
                      </a:r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0036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Start Frame Delimiter (SFD)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Signifies that the next byte begins the Destination MAC Address field.</a:t>
                      </a:r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0036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Destination MAC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Identifies the intended recipient of this frame.</a:t>
                      </a:r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6803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Source MAC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Identifies the sender of this frame.</a:t>
                      </a:r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0036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 eaLnBrk="1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l" rtl="0" eaLnBrk="1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Defines the type of protocol listed inside the frame; today, most</a:t>
                      </a:r>
                    </a:p>
                    <a:p>
                      <a:pPr marL="0" marR="0" algn="l" rtl="0" eaLnBrk="1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likely identifies IP Version 4 (IPv4) or IP Version 6 (IPv6).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8966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Data and Pad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46-1500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Holds data from a higher layer, typically an L3PDU (usually an IPv4 or IPv6 packet). The sender adds padding to meet the minimum length requirement for this field (46 bytes).</a:t>
                      </a:r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0036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Frame Check Sequence (FCS)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Provides a method for the receiving NIC to determine if the frame experienced transmission errors</a:t>
                      </a:r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Structure of Unicast Ethernet Addresses</a:t>
            </a:r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362200"/>
            <a:ext cx="9031052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LAN MAC Address Terminology and Features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851945"/>
              </p:ext>
            </p:extLst>
          </p:nvPr>
        </p:nvGraphicFramePr>
        <p:xfrm>
          <a:off x="228600" y="76200"/>
          <a:ext cx="8534400" cy="48900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8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16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5129">
                <a:tc>
                  <a:txBody>
                    <a:bodyPr/>
                    <a:lstStyle/>
                    <a:p>
                      <a:r>
                        <a:rPr kumimoji="0"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LAN Addressing Term or Feature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Description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5129"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Media Access Control. 802.3 (Ethernet) defines the MAC sublayer of IEEE Ethernet.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5129"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Ethernet address, NIC address, LAN address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Other names often used instead of MAC address. These terms describe the 6-byte address of the LAN interface card.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5078"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Burned-in address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6-byte address assigned by the vendor making the card.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5078"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Unicast address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term for a MAC that represents a single LAN interface.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5129"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Broadcast address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 address that means “all devices that reside on this LAN right now.”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5129"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Multicast address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 Ethernet, a multicast address implies some subset of all devices currently on the Ethernet LAN.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Ethernet Type Field</a:t>
            </a:r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514600"/>
            <a:ext cx="8541754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of Sending Data in a Modern Ethernet LAN</a:t>
            </a:r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90800"/>
            <a:ext cx="9012942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SOHO LAN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133600"/>
            <a:ext cx="8146122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Collision Occurring Because of LAN Hub Behavior</a:t>
            </a:r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38400"/>
            <a:ext cx="918009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Full and Half Duplex in an Ethernet LAN</a:t>
            </a:r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14600"/>
            <a:ext cx="8959877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Small Wired and Wireless SOHO LAN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209800"/>
            <a:ext cx="8330818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Single-Building Enterprise Wired and Wireless LAN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362200"/>
            <a:ext cx="6477000" cy="4212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r>
              <a:rPr lang="en-US" dirty="0"/>
              <a:t>Types of Ethernet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164737"/>
              </p:ext>
            </p:extLst>
          </p:nvPr>
        </p:nvGraphicFramePr>
        <p:xfrm>
          <a:off x="228600" y="1600200"/>
          <a:ext cx="8763000" cy="497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9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59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12800">
                <a:tc>
                  <a:txBody>
                    <a:bodyPr/>
                    <a:lstStyle/>
                    <a:p>
                      <a:r>
                        <a:rPr lang="en-US" dirty="0"/>
                        <a:t>Speed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Common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Informal IEEE Standard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Formal IEEE Standard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Cable Type, Maximum Length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r>
                        <a:rPr lang="en-US" dirty="0"/>
                        <a:t>10 Mbps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Ethernet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10BASE-T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Copper, 100m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r>
                        <a:rPr lang="en-US" dirty="0"/>
                        <a:t>100 Mbps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Fast Ethernet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100BASE-T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802.3u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Copper, 100m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r>
                        <a:rPr lang="en-US" dirty="0"/>
                        <a:t>1000 Mbps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Gigabit</a:t>
                      </a:r>
                      <a:r>
                        <a:rPr lang="en-US" baseline="0" dirty="0"/>
                        <a:t> Ethernet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1000BASE-LX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802.3z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Fiber, 5000 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r>
                        <a:rPr lang="en-US" dirty="0"/>
                        <a:t>1000 Mbps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Gigabit</a:t>
                      </a:r>
                      <a:r>
                        <a:rPr lang="en-US" baseline="0" dirty="0"/>
                        <a:t> Ethernet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1000BASE-T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802.3ab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Copper, 100 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r>
                        <a:rPr lang="en-US" dirty="0"/>
                        <a:t>10 Gbps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 Gig  Ethernet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10GBASE-T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802.3an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Copper,</a:t>
                      </a:r>
                      <a:r>
                        <a:rPr lang="en-US" baseline="0" dirty="0"/>
                        <a:t> 100 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Ethernet LAN Forwards a Data Link Frame Over Many Types of Links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438400"/>
            <a:ext cx="8261808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CFFBE-1D25-4B16-8215-5D21636A7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Creating One Electrical Circuit over One Pair to Send in One Direction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EA5EA78-3434-4E64-8FC5-3FCEBCDFDB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3017579"/>
            <a:ext cx="7620000" cy="2072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435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Basic Components of an Ethernet Link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158682" y="2682240"/>
          <a:ext cx="4826635" cy="1493520"/>
        </p:xfrm>
        <a:graphic>
          <a:graphicData uri="http://schemas.openxmlformats.org/drawingml/2006/table">
            <a:tbl>
              <a:tblPr/>
              <a:tblGrid>
                <a:gridCol w="48266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93520">
                <a:tc>
                  <a:txBody>
                    <a:bodyPr/>
                    <a:lstStyle/>
                    <a:p>
                      <a:pPr marL="0" marR="0" fontAlgn="base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 i="0" u="none" strike="noStrike" kern="0" spc="0" dirty="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Arial"/>
                        <a:ea typeface="SimSun"/>
                        <a:cs typeface="Arial"/>
                      </a:endParaRPr>
                    </a:p>
                  </a:txBody>
                  <a:tcPr marL="73025" marR="73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599" y="2743200"/>
            <a:ext cx="7841129" cy="243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2607</TotalTime>
  <Words>635</Words>
  <Application>Microsoft Office PowerPoint</Application>
  <PresentationFormat>On-screen Show (4:3)</PresentationFormat>
  <Paragraphs>149</Paragraphs>
  <Slides>31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Calibri</vt:lpstr>
      <vt:lpstr>Georgia</vt:lpstr>
      <vt:lpstr>Trebuchet MS</vt:lpstr>
      <vt:lpstr>Wingdings 2</vt:lpstr>
      <vt:lpstr>Urban</vt:lpstr>
      <vt:lpstr>CCNA 200-301, Volume I</vt:lpstr>
      <vt:lpstr>Objectives</vt:lpstr>
      <vt:lpstr>SOHO LAN</vt:lpstr>
      <vt:lpstr>Small Wired and Wireless SOHO LAN</vt:lpstr>
      <vt:lpstr>Single-Building Enterprise Wired and Wireless LAN</vt:lpstr>
      <vt:lpstr>Types of Ethernet</vt:lpstr>
      <vt:lpstr>Ethernet LAN Forwards a Data Link Frame Over Many Types of Links</vt:lpstr>
      <vt:lpstr>Creating One Electrical Circuit over One Pair to Send in One Direction</vt:lpstr>
      <vt:lpstr>Basic Components of an Ethernet Link</vt:lpstr>
      <vt:lpstr>RJ-45 Connectors and Ports</vt:lpstr>
      <vt:lpstr>10-Gbps SFP+ with Cable Sitting Just Outside a Catalyst 3560CX Switch</vt:lpstr>
      <vt:lpstr>Using one Pair for Each Transmission Direction with 10- and 100-Mbps Ethernet </vt:lpstr>
      <vt:lpstr>10Base-T and 100Base-T Straight-Through Cable Pinout</vt:lpstr>
      <vt:lpstr>Ethernet Straight-Through Cable Concept</vt:lpstr>
      <vt:lpstr>Crossover Ethernet Cable</vt:lpstr>
      <vt:lpstr>Typical Uses for Straight-Through and Crossover Ethernet Cables</vt:lpstr>
      <vt:lpstr>Four-Pair Straight-Through Cable to 1000BASE-T</vt:lpstr>
      <vt:lpstr>Components of a Fiber-Optic Cable </vt:lpstr>
      <vt:lpstr>Transmission on Multimode Fiber with Internal Reflection </vt:lpstr>
      <vt:lpstr>Transmission on Single-Mode Fiber with Laser Transmitter</vt:lpstr>
      <vt:lpstr> Two Fiber Cables with Tx Connected to Rx on Each Cable </vt:lpstr>
      <vt:lpstr>A Sampling of IEEE 802.3 10-Gbps Fiber Standards </vt:lpstr>
      <vt:lpstr>Comparisons Between UTP, MM, and SM Ethernet Cabling </vt:lpstr>
      <vt:lpstr>Commonly Used Ethernet Frame Format</vt:lpstr>
      <vt:lpstr>IEEE 802.3 Ethernet Header and Trailer Fields</vt:lpstr>
      <vt:lpstr>Structure of Unicast Ethernet Addresses</vt:lpstr>
      <vt:lpstr>LAN MAC Address Terminology and Features</vt:lpstr>
      <vt:lpstr>Use of Ethernet Type Field</vt:lpstr>
      <vt:lpstr>Example of Sending Data in a Modern Ethernet LAN</vt:lpstr>
      <vt:lpstr>A Collision Occurring Because of LAN Hub Behavior</vt:lpstr>
      <vt:lpstr>Full and Half Duplex in an Ethernet 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CCENT/CCNA ICND 1</dc:title>
  <dc:creator>Tony</dc:creator>
  <cp:lastModifiedBy>Jennifer Frew</cp:lastModifiedBy>
  <cp:revision>88</cp:revision>
  <dcterms:created xsi:type="dcterms:W3CDTF">2012-02-18T21:40:25Z</dcterms:created>
  <dcterms:modified xsi:type="dcterms:W3CDTF">2019-09-20T19:18:19Z</dcterms:modified>
</cp:coreProperties>
</file>