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4" r:id="rId23"/>
    <p:sldId id="283" r:id="rId24"/>
    <p:sldId id="282" r:id="rId25"/>
    <p:sldId id="277" r:id="rId26"/>
    <p:sldId id="276" r:id="rId27"/>
    <p:sldId id="280" r:id="rId28"/>
    <p:sldId id="279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379" y="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44C50-BFDA-4AB9-91C0-82FD43FF19C7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A4E59-DC44-4885-B8E6-D95DC2BF0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2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A4E59-DC44-4885-B8E6-D95DC2BF074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1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998CCF-2238-49BC-9B6D-DD035147864F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D998CCF-2238-49BC-9B6D-DD035147864F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CCNA 200-301, Volume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 24</a:t>
            </a:r>
          </a:p>
          <a:p>
            <a:r>
              <a:rPr lang="en-US" b="1" dirty="0"/>
              <a:t>Implementing IPv6 Addressing on Routers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Displaying Connected IPv6 Routes on Router R1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D0CED2-A602-4239-9093-D4C60DB63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9" y="1828800"/>
            <a:ext cx="8782539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IPv6 Address Format with Interface ID and EUI-64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858999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85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Two Examples of Most of the EUI-64 Interface ID Process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866434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Inverting the 7</a:t>
            </a:r>
            <a:r>
              <a:rPr lang="en-US" baseline="30000" dirty="0"/>
              <a:t>th</a:t>
            </a:r>
            <a:r>
              <a:rPr lang="en-US" dirty="0"/>
              <a:t> Bit of an EUI-64 Interface ID Field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67000"/>
            <a:ext cx="889449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/>
              <a:t>A Mnemonic Device to Help Memorize Hex Digits before and after 3</a:t>
            </a:r>
            <a:r>
              <a:rPr lang="en-US" sz="2800" baseline="30000" dirty="0"/>
              <a:t>rd</a:t>
            </a:r>
            <a:r>
              <a:rPr lang="en-US" sz="2800" dirty="0"/>
              <a:t> Bit Inversion</a:t>
            </a:r>
            <a:endParaRPr lang="en-AU" sz="2800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73923"/>
            <a:ext cx="7547146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32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IPv6 EUI-64 Address Creation Practice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295400"/>
          <a:ext cx="8382000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MAC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Unabbreviated IPv6 Address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Arial"/>
                        </a:rPr>
                        <a:t>2001:DB8:1:1::/64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Arial"/>
                        </a:rPr>
                        <a:t>0013.ABAB.1001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Arial"/>
                        </a:rPr>
                        <a:t>2001:DB8:1:1::/64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Arial"/>
                        </a:rPr>
                        <a:t>AA13.ABAB.1001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Arial"/>
                        </a:rPr>
                        <a:t>2001:DB8:1:1::/64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Arial"/>
                        </a:rPr>
                        <a:t>000C.BEEF.CAFE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Arial"/>
                        </a:rPr>
                        <a:t>2001:DB8:1:1::/64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Arial"/>
                        </a:rPr>
                        <a:t>B80C.BEEF.CAFE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Arial"/>
                        </a:rPr>
                        <a:t>2001:DB8:FE:FE::/64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Arial"/>
                        </a:rPr>
                        <a:t>0C0C.ABAC.CABA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Arial"/>
                        </a:rPr>
                        <a:t>2001:DB8:FE:FE::/64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Arial"/>
                        </a:rPr>
                        <a:t>0A0C.ABAC.CABA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609600"/>
          </a:xfrm>
        </p:spPr>
        <p:txBody>
          <a:bodyPr>
            <a:normAutofit/>
          </a:bodyPr>
          <a:lstStyle/>
          <a:p>
            <a:r>
              <a:rPr lang="en-US" sz="3200" dirty="0"/>
              <a:t>Configuring R1’s IPv6 Interfaces using EUI-64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C291BC-9BA4-4732-9150-89A112E96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5400"/>
            <a:ext cx="7753848" cy="53546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Router Configuration to Learn IPv6 Addresses with DHCP And SLAAC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A914FB-B71D-4A49-80CF-5F2DC70AB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45" y="2667000"/>
            <a:ext cx="9087655" cy="22425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IPv6 Using Link-local Addresses as the Next-Hop Address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862525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Link-local Address Format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85305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Implementing Unicast IPv6 Addresses on Routers</a:t>
            </a:r>
          </a:p>
          <a:p>
            <a:pPr lvl="0"/>
            <a:r>
              <a:rPr lang="en-US" dirty="0"/>
              <a:t>Special Addresses Used by Routers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Comparing Link-local Addresses with EUI-generated Unicast Addresses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1EF480-C864-4A1D-9657-B57624E1F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804" y="2286000"/>
            <a:ext cx="8557732" cy="32137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Key IPv6 Local-Scope Multicast Addresses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0E8B3-5095-4975-90EE-16F074021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4" y="1981200"/>
            <a:ext cx="8415231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6993-B266-4FC8-A45A-2EE48BFF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Verifying Static IPv6 Addresses on Router R1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078144-129B-471E-9898-0509C7D96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07482"/>
            <a:ext cx="8229600" cy="36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29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4E50F-B125-4BF7-8075-001EC15C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Multicast Scope Terms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CE82DF-0DE6-4B90-A8B5-E9E6AE2D6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06"/>
          <a:stretch/>
        </p:blipFill>
        <p:spPr>
          <a:xfrm>
            <a:off x="601879" y="2362200"/>
            <a:ext cx="7940242" cy="42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22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9940-3FE6-406D-9EDB-560B39C8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IPv6 Multicast Scopes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0D5F67-49B8-4C36-BFC3-9E0689EFC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968" y="1905000"/>
            <a:ext cx="7440063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25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Solicited-node Multicast Address Format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875566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Verifying Static IPv6 Addresses on Router R1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308E3A-B3A1-4716-844A-E2641431D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98" y="2133600"/>
            <a:ext cx="8730004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AU" dirty="0"/>
              <a:t>IPv6 Anycast Addresses</a:t>
            </a: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9" y="2667000"/>
            <a:ext cx="783444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079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AU" dirty="0"/>
              <a:t>Configuring and Verifying IPv6 Anycast Addresses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81B2F6-D5E9-4A10-8300-F0EA377F6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2714"/>
            <a:ext cx="7016962" cy="462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79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7518F-1D00-4794-BDB1-75ADE2B0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IPv6 Address Types and the Commands That Create Them Type Prefix/Address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B9AB86-5AB7-4DFD-8ED6-115A4A13E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1"/>
          <a:stretch/>
        </p:blipFill>
        <p:spPr>
          <a:xfrm>
            <a:off x="982289" y="2514600"/>
            <a:ext cx="7179421" cy="42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4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Migration of Enterprise Networks to use TCP/IP Stack Only, IPv4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865782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Likely Path Through Dual-Stack (IPv4 and IPv6) over a Long Period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845453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128-bit IPv6 Addresses to be Configured on Cisco Router Interfaces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74" y="2667000"/>
            <a:ext cx="898912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Configuring Static IPv6 Addresses on R1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FA67A8-F887-42BE-B78E-94F7153A8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33" y="2327999"/>
            <a:ext cx="8913867" cy="2202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4582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Configuring Static IPv6 Addresses on  R2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E44D77-30BD-41D8-ACA7-91795D1D5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85" y="2819400"/>
            <a:ext cx="8915758" cy="23401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Verifying Static IPv6 Addresses on Router R1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CF54B5-0F2E-4BD6-846A-FBE7B8070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097280"/>
            <a:ext cx="4947683" cy="56313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381000"/>
            <a:ext cx="8364495" cy="1447800"/>
          </a:xfrm>
        </p:spPr>
        <p:txBody>
          <a:bodyPr>
            <a:normAutofit/>
          </a:bodyPr>
          <a:lstStyle/>
          <a:p>
            <a:r>
              <a:rPr lang="en-US" sz="2900" dirty="0"/>
              <a:t>Verifying Static IPv6 Addresses on Router </a:t>
            </a:r>
            <a:r>
              <a:rPr lang="en-US" sz="2900"/>
              <a:t>R1 (Continued</a:t>
            </a:r>
            <a:r>
              <a:rPr lang="en-US" sz="29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86708"/>
            <a:ext cx="4648200" cy="426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/>
              <a:t>R1#</a:t>
            </a:r>
            <a:r>
              <a:rPr lang="en-US" sz="1400" b="1" dirty="0"/>
              <a:t>show ipv6 interface S0/0/0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Serial0/0/0 is up, line protocol is up</a:t>
            </a:r>
          </a:p>
          <a:p>
            <a:pPr>
              <a:buNone/>
            </a:pPr>
            <a:r>
              <a:rPr lang="en-US" sz="1400" dirty="0"/>
              <a:t>  IPv6 is enabled, link-local address is FE80::1FF:FE01:101 </a:t>
            </a:r>
          </a:p>
          <a:p>
            <a:pPr>
              <a:buNone/>
            </a:pPr>
            <a:r>
              <a:rPr lang="en-US" sz="1400" dirty="0"/>
              <a:t>  No Virtual link-local address(es):</a:t>
            </a:r>
          </a:p>
          <a:p>
            <a:pPr>
              <a:buNone/>
            </a:pPr>
            <a:r>
              <a:rPr lang="en-US" sz="1400" dirty="0"/>
              <a:t>  Description: link to R2</a:t>
            </a:r>
          </a:p>
          <a:p>
            <a:pPr>
              <a:buNone/>
            </a:pPr>
            <a:r>
              <a:rPr lang="en-US" sz="1400" dirty="0"/>
              <a:t>  Global unicast address(es):</a:t>
            </a:r>
          </a:p>
          <a:p>
            <a:pPr>
              <a:buNone/>
            </a:pPr>
            <a:r>
              <a:rPr lang="en-US" sz="1400" dirty="0"/>
              <a:t>    2001:DB8:1111:2::1, subnet is 2001:DB8:1111:2::/64 </a:t>
            </a:r>
          </a:p>
          <a:p>
            <a:pPr>
              <a:buNone/>
            </a:pPr>
            <a:r>
              <a:rPr lang="en-US" sz="1400" dirty="0"/>
              <a:t>  Joined group address(es):</a:t>
            </a:r>
          </a:p>
          <a:p>
            <a:pPr>
              <a:buNone/>
            </a:pPr>
            <a:r>
              <a:rPr lang="en-US" sz="1400" dirty="0"/>
              <a:t>    FF02::1</a:t>
            </a:r>
          </a:p>
          <a:p>
            <a:pPr>
              <a:buNone/>
            </a:pPr>
            <a:r>
              <a:rPr lang="en-US" sz="1400" dirty="0"/>
              <a:t>    FF02::2</a:t>
            </a:r>
          </a:p>
          <a:p>
            <a:pPr>
              <a:buNone/>
            </a:pPr>
            <a:r>
              <a:rPr lang="en-US" sz="1400" dirty="0"/>
              <a:t>    FF02::A</a:t>
            </a:r>
          </a:p>
          <a:p>
            <a:pPr>
              <a:buNone/>
            </a:pPr>
            <a:r>
              <a:rPr lang="en-US" sz="1400" dirty="0"/>
              <a:t>    FF02::1:FF00:1</a:t>
            </a:r>
          </a:p>
          <a:p>
            <a:pPr>
              <a:buNone/>
            </a:pPr>
            <a:r>
              <a:rPr lang="en-US" sz="1400" dirty="0"/>
              <a:t>    FF02::1:FF01:101</a:t>
            </a:r>
          </a:p>
          <a:p>
            <a:pPr>
              <a:buNone/>
            </a:pPr>
            <a:r>
              <a:rPr lang="en-US" sz="1400" dirty="0"/>
              <a:t>  MTU is 1500 bytes</a:t>
            </a:r>
          </a:p>
          <a:p>
            <a:pPr>
              <a:buNone/>
            </a:pPr>
            <a:r>
              <a:rPr lang="en-US" sz="1400" dirty="0"/>
              <a:t>! Lines omitted for brevity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2098431"/>
            <a:ext cx="4724400" cy="441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Georgia"/>
              <a:buNone/>
            </a:pPr>
            <a:r>
              <a:rPr lang="en-US" sz="1400" dirty="0"/>
              <a:t>R1#</a:t>
            </a:r>
            <a:r>
              <a:rPr lang="en-US" sz="1400" b="1" dirty="0"/>
              <a:t>show ipv6 interface brief</a:t>
            </a:r>
            <a:endParaRPr lang="en-US" sz="1400" dirty="0"/>
          </a:p>
          <a:p>
            <a:pPr>
              <a:buFont typeface="Georgia"/>
              <a:buNone/>
            </a:pPr>
            <a:r>
              <a:rPr lang="en-US" sz="1400" dirty="0"/>
              <a:t>GigabitEthernet0/0     [up/up]</a:t>
            </a:r>
          </a:p>
          <a:p>
            <a:pPr>
              <a:buFont typeface="Georgia"/>
              <a:buNone/>
            </a:pPr>
            <a:r>
              <a:rPr lang="en-US" sz="1400" dirty="0"/>
              <a:t>    FE80::1FF:FE01:101</a:t>
            </a:r>
          </a:p>
          <a:p>
            <a:pPr>
              <a:buFont typeface="Georgia"/>
              <a:buNone/>
            </a:pPr>
            <a:r>
              <a:rPr lang="en-US" sz="1400" dirty="0"/>
              <a:t>    2001:DB8:1111:1::1</a:t>
            </a:r>
          </a:p>
          <a:p>
            <a:pPr>
              <a:buFont typeface="Georgia"/>
              <a:buNone/>
            </a:pPr>
            <a:r>
              <a:rPr lang="en-US" sz="1400" dirty="0"/>
              <a:t>GigabitEthernet0/1     [administratively down/down]</a:t>
            </a:r>
          </a:p>
          <a:p>
            <a:pPr>
              <a:buFont typeface="Georgia"/>
              <a:buNone/>
            </a:pPr>
            <a:r>
              <a:rPr lang="en-US" sz="1400" dirty="0"/>
              <a:t>    unassigned</a:t>
            </a:r>
          </a:p>
          <a:p>
            <a:pPr>
              <a:buFont typeface="Georgia"/>
              <a:buNone/>
            </a:pPr>
            <a:r>
              <a:rPr lang="en-US" sz="1400" dirty="0"/>
              <a:t>Serial0/0/0            [up/up]</a:t>
            </a:r>
          </a:p>
          <a:p>
            <a:pPr>
              <a:buFont typeface="Georgia"/>
              <a:buNone/>
            </a:pPr>
            <a:r>
              <a:rPr lang="en-US" sz="1400" dirty="0"/>
              <a:t>    FE80::1FF:FE01:101</a:t>
            </a:r>
          </a:p>
          <a:p>
            <a:pPr>
              <a:buFont typeface="Georgia"/>
              <a:buNone/>
            </a:pPr>
            <a:r>
              <a:rPr lang="en-US" sz="1400" dirty="0"/>
              <a:t>    2001:DB8:1111:2::1</a:t>
            </a:r>
          </a:p>
          <a:p>
            <a:pPr>
              <a:buFont typeface="Georgia"/>
              <a:buNone/>
            </a:pPr>
            <a:r>
              <a:rPr lang="en-US" sz="1400" dirty="0"/>
              <a:t>Serial0/0/1            [administratively down/down]</a:t>
            </a:r>
          </a:p>
          <a:p>
            <a:pPr>
              <a:buFont typeface="Georgia"/>
              <a:buNone/>
            </a:pPr>
            <a:r>
              <a:rPr lang="en-US" sz="1400" dirty="0"/>
              <a:t>    unassigned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2593</TotalTime>
  <Words>469</Words>
  <Application>Microsoft Office PowerPoint</Application>
  <PresentationFormat>On-screen Show (4:3)</PresentationFormat>
  <Paragraphs>99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Georgia</vt:lpstr>
      <vt:lpstr>Times New Roman</vt:lpstr>
      <vt:lpstr>Trebuchet MS</vt:lpstr>
      <vt:lpstr>Wingdings 2</vt:lpstr>
      <vt:lpstr>Urban</vt:lpstr>
      <vt:lpstr>CCNA 200-301, Volume I</vt:lpstr>
      <vt:lpstr>Objectives</vt:lpstr>
      <vt:lpstr>Migration of Enterprise Networks to use TCP/IP Stack Only, IPv4</vt:lpstr>
      <vt:lpstr>Likely Path Through Dual-Stack (IPv4 and IPv6) over a Long Period</vt:lpstr>
      <vt:lpstr>128-bit IPv6 Addresses to be Configured on Cisco Router Interfaces</vt:lpstr>
      <vt:lpstr>Configuring Static IPv6 Addresses on R1</vt:lpstr>
      <vt:lpstr>Configuring Static IPv6 Addresses on  R2</vt:lpstr>
      <vt:lpstr>Verifying Static IPv6 Addresses on Router R1</vt:lpstr>
      <vt:lpstr>Verifying Static IPv6 Addresses on Router R1 (Continued)</vt:lpstr>
      <vt:lpstr>Displaying Connected IPv6 Routes on Router R1</vt:lpstr>
      <vt:lpstr>IPv6 Address Format with Interface ID and EUI-64</vt:lpstr>
      <vt:lpstr>Two Examples of Most of the EUI-64 Interface ID Process</vt:lpstr>
      <vt:lpstr>Inverting the 7th Bit of an EUI-64 Interface ID Field</vt:lpstr>
      <vt:lpstr>A Mnemonic Device to Help Memorize Hex Digits before and after 3rd Bit Inversion</vt:lpstr>
      <vt:lpstr>IPv6 EUI-64 Address Creation Practice</vt:lpstr>
      <vt:lpstr>Configuring R1’s IPv6 Interfaces using EUI-64</vt:lpstr>
      <vt:lpstr>Router Configuration to Learn IPv6 Addresses with DHCP And SLAAC</vt:lpstr>
      <vt:lpstr>IPv6 Using Link-local Addresses as the Next-Hop Address</vt:lpstr>
      <vt:lpstr>Link-local Address Format</vt:lpstr>
      <vt:lpstr>Comparing Link-local Addresses with EUI-generated Unicast Addresses</vt:lpstr>
      <vt:lpstr>Key IPv6 Local-Scope Multicast Addresses</vt:lpstr>
      <vt:lpstr>Verifying Static IPv6 Addresses on Router R1</vt:lpstr>
      <vt:lpstr>IPv6 Multicast Scope Terms </vt:lpstr>
      <vt:lpstr>IPv6 Multicast Scopes </vt:lpstr>
      <vt:lpstr>Solicited-node Multicast Address Format</vt:lpstr>
      <vt:lpstr>Verifying Static IPv6 Addresses on Router R1</vt:lpstr>
      <vt:lpstr>IPv6 Anycast Addresses</vt:lpstr>
      <vt:lpstr>Configuring and Verifying IPv6 Anycast Addresses</vt:lpstr>
      <vt:lpstr>Summary of IPv6 Address Types and the Commands That Create Them Type Prefix/Address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CCENT/CCNA ICND 1</dc:title>
  <dc:creator>Tony</dc:creator>
  <cp:lastModifiedBy>Jennifer Frew</cp:lastModifiedBy>
  <cp:revision>66</cp:revision>
  <dcterms:created xsi:type="dcterms:W3CDTF">2012-02-18T21:40:25Z</dcterms:created>
  <dcterms:modified xsi:type="dcterms:W3CDTF">2019-10-04T19:39:28Z</dcterms:modified>
</cp:coreProperties>
</file>