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379"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FD998CCF-2238-49BC-9B6D-DD035147864F}" type="datetimeFigureOut">
              <a:rPr lang="en-US" smtClean="0"/>
              <a:pPr/>
              <a:t>10/4/2019</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95625B5-4382-4363-943F-EACF1C98F2D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998CCF-2238-49BC-9B6D-DD035147864F}"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5625B5-4382-4363-943F-EACF1C98F2D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998CCF-2238-49BC-9B6D-DD035147864F}"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5625B5-4382-4363-943F-EACF1C98F2D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998CCF-2238-49BC-9B6D-DD035147864F}"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5625B5-4382-4363-943F-EACF1C98F2D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D998CCF-2238-49BC-9B6D-DD035147864F}"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5625B5-4382-4363-943F-EACF1C98F2D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D998CCF-2238-49BC-9B6D-DD035147864F}" type="datetimeFigureOut">
              <a:rPr lang="en-US" smtClean="0"/>
              <a:pPr/>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5625B5-4382-4363-943F-EACF1C98F2D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FD998CCF-2238-49BC-9B6D-DD035147864F}" type="datetimeFigureOut">
              <a:rPr lang="en-US" smtClean="0"/>
              <a:pPr/>
              <a:t>10/4/2019</a:t>
            </a:fld>
            <a:endParaRPr lang="en-US" dirty="0"/>
          </a:p>
        </p:txBody>
      </p:sp>
      <p:sp>
        <p:nvSpPr>
          <p:cNvPr id="27" name="Slide Number Placeholder 26"/>
          <p:cNvSpPr>
            <a:spLocks noGrp="1"/>
          </p:cNvSpPr>
          <p:nvPr>
            <p:ph type="sldNum" sz="quarter" idx="11"/>
          </p:nvPr>
        </p:nvSpPr>
        <p:spPr/>
        <p:txBody>
          <a:bodyPr rtlCol="0"/>
          <a:lstStyle/>
          <a:p>
            <a:fld id="{A95625B5-4382-4363-943F-EACF1C98F2D1}"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FD998CCF-2238-49BC-9B6D-DD035147864F}" type="datetimeFigureOut">
              <a:rPr lang="en-US" smtClean="0"/>
              <a:pPr/>
              <a:t>10/4/2019</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A95625B5-4382-4363-943F-EACF1C98F2D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CCF-2238-49BC-9B6D-DD035147864F}" type="datetimeFigureOut">
              <a:rPr lang="en-US" smtClean="0"/>
              <a:pPr/>
              <a:t>10/4/2019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5625B5-4382-4363-943F-EACF1C98F2D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D998CCF-2238-49BC-9B6D-DD035147864F}" type="datetimeFigureOut">
              <a:rPr lang="en-US" smtClean="0"/>
              <a:pPr/>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5625B5-4382-4363-943F-EACF1C98F2D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D998CCF-2238-49BC-9B6D-DD035147864F}" type="datetimeFigureOut">
              <a:rPr lang="en-US" smtClean="0"/>
              <a:pPr/>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5625B5-4382-4363-943F-EACF1C98F2D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D998CCF-2238-49BC-9B6D-DD035147864F}" type="datetimeFigureOut">
              <a:rPr lang="en-US" smtClean="0"/>
              <a:pPr/>
              <a:t>10/4/2019</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95625B5-4382-4363-943F-EACF1C98F2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CCNA 200-301, Volume I</a:t>
            </a:r>
          </a:p>
        </p:txBody>
      </p:sp>
      <p:sp>
        <p:nvSpPr>
          <p:cNvPr id="3" name="Subtitle 2"/>
          <p:cNvSpPr>
            <a:spLocks noGrp="1"/>
          </p:cNvSpPr>
          <p:nvPr>
            <p:ph type="subTitle" idx="1"/>
          </p:nvPr>
        </p:nvSpPr>
        <p:spPr/>
        <p:txBody>
          <a:bodyPr/>
          <a:lstStyle/>
          <a:p>
            <a:r>
              <a:rPr lang="en-US" dirty="0"/>
              <a:t>Chapter 26</a:t>
            </a:r>
          </a:p>
          <a:p>
            <a:r>
              <a:rPr lang="en-US" b="1" dirty="0"/>
              <a:t>Fundamentals of Wireless Networks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2039B-128E-4CFD-AF70-F7E30BB9D2C9}"/>
              </a:ext>
            </a:extLst>
          </p:cNvPr>
          <p:cNvSpPr>
            <a:spLocks noGrp="1"/>
          </p:cNvSpPr>
          <p:nvPr>
            <p:ph type="title"/>
          </p:nvPr>
        </p:nvSpPr>
        <p:spPr/>
        <p:txBody>
          <a:bodyPr>
            <a:normAutofit fontScale="90000"/>
          </a:bodyPr>
          <a:lstStyle/>
          <a:p>
            <a:r>
              <a:rPr lang="en-US" dirty="0"/>
              <a:t>802.11 Independent Basic Service Set</a:t>
            </a:r>
            <a:br>
              <a:rPr lang="en-US" dirty="0"/>
            </a:br>
            <a:endParaRPr lang="en-US" dirty="0"/>
          </a:p>
        </p:txBody>
      </p:sp>
      <p:pic>
        <p:nvPicPr>
          <p:cNvPr id="4" name="Content Placeholder 3">
            <a:extLst>
              <a:ext uri="{FF2B5EF4-FFF2-40B4-BE49-F238E27FC236}">
                <a16:creationId xmlns:a16="http://schemas.microsoft.com/office/drawing/2014/main" id="{5442AB05-CE71-4161-90AD-95DAC6AE0C36}"/>
              </a:ext>
            </a:extLst>
          </p:cNvPr>
          <p:cNvPicPr>
            <a:picLocks noGrp="1" noChangeAspect="1"/>
          </p:cNvPicPr>
          <p:nvPr>
            <p:ph idx="1"/>
          </p:nvPr>
        </p:nvPicPr>
        <p:blipFill>
          <a:blip r:embed="rId2"/>
          <a:stretch>
            <a:fillRect/>
          </a:stretch>
        </p:blipFill>
        <p:spPr>
          <a:xfrm>
            <a:off x="1295400" y="2237232"/>
            <a:ext cx="7508938" cy="3202159"/>
          </a:xfrm>
          <a:prstGeom prst="rect">
            <a:avLst/>
          </a:prstGeom>
        </p:spPr>
      </p:pic>
    </p:spTree>
    <p:extLst>
      <p:ext uri="{BB962C8B-B14F-4D97-AF65-F5344CB8AC3E}">
        <p14:creationId xmlns:p14="http://schemas.microsoft.com/office/powerpoint/2010/main" val="75073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CB38-ACB1-4957-85AF-1DD34C08A008}"/>
              </a:ext>
            </a:extLst>
          </p:cNvPr>
          <p:cNvSpPr>
            <a:spLocks noGrp="1"/>
          </p:cNvSpPr>
          <p:nvPr>
            <p:ph type="title"/>
          </p:nvPr>
        </p:nvSpPr>
        <p:spPr/>
        <p:txBody>
          <a:bodyPr>
            <a:normAutofit fontScale="90000"/>
          </a:bodyPr>
          <a:lstStyle/>
          <a:p>
            <a:r>
              <a:rPr lang="en-US" dirty="0"/>
              <a:t>Extending the Range of an AP with a Wireless Repeater</a:t>
            </a:r>
            <a:br>
              <a:rPr lang="en-US" dirty="0"/>
            </a:br>
            <a:endParaRPr lang="en-US" dirty="0"/>
          </a:p>
        </p:txBody>
      </p:sp>
      <p:pic>
        <p:nvPicPr>
          <p:cNvPr id="4" name="Content Placeholder 3">
            <a:extLst>
              <a:ext uri="{FF2B5EF4-FFF2-40B4-BE49-F238E27FC236}">
                <a16:creationId xmlns:a16="http://schemas.microsoft.com/office/drawing/2014/main" id="{C89C9648-45B4-4093-80E0-02BFE0E3CBE2}"/>
              </a:ext>
            </a:extLst>
          </p:cNvPr>
          <p:cNvPicPr>
            <a:picLocks noGrp="1" noChangeAspect="1"/>
          </p:cNvPicPr>
          <p:nvPr>
            <p:ph idx="1"/>
          </p:nvPr>
        </p:nvPicPr>
        <p:blipFill>
          <a:blip r:embed="rId2"/>
          <a:stretch>
            <a:fillRect/>
          </a:stretch>
        </p:blipFill>
        <p:spPr>
          <a:xfrm>
            <a:off x="628099" y="2415897"/>
            <a:ext cx="7887801" cy="3991532"/>
          </a:xfrm>
          <a:prstGeom prst="rect">
            <a:avLst/>
          </a:prstGeom>
        </p:spPr>
      </p:pic>
    </p:spTree>
    <p:extLst>
      <p:ext uri="{BB962C8B-B14F-4D97-AF65-F5344CB8AC3E}">
        <p14:creationId xmlns:p14="http://schemas.microsoft.com/office/powerpoint/2010/main" val="112371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EBD0-09C7-4281-B934-C6C3BA144DA2}"/>
              </a:ext>
            </a:extLst>
          </p:cNvPr>
          <p:cNvSpPr>
            <a:spLocks noGrp="1"/>
          </p:cNvSpPr>
          <p:nvPr>
            <p:ph type="title"/>
          </p:nvPr>
        </p:nvSpPr>
        <p:spPr/>
        <p:txBody>
          <a:bodyPr>
            <a:normAutofit fontScale="90000"/>
          </a:bodyPr>
          <a:lstStyle/>
          <a:p>
            <a:r>
              <a:rPr lang="en-US" dirty="0"/>
              <a:t>Nonwireless Device Connecting Through a Workgroup Bridge</a:t>
            </a:r>
            <a:br>
              <a:rPr lang="en-US" dirty="0"/>
            </a:br>
            <a:endParaRPr lang="en-US" dirty="0"/>
          </a:p>
        </p:txBody>
      </p:sp>
      <p:pic>
        <p:nvPicPr>
          <p:cNvPr id="4" name="Content Placeholder 3">
            <a:extLst>
              <a:ext uri="{FF2B5EF4-FFF2-40B4-BE49-F238E27FC236}">
                <a16:creationId xmlns:a16="http://schemas.microsoft.com/office/drawing/2014/main" id="{AF56EC4B-B887-44C4-8D0B-F0ACB0EF6B15}"/>
              </a:ext>
            </a:extLst>
          </p:cNvPr>
          <p:cNvPicPr>
            <a:picLocks noGrp="1" noChangeAspect="1"/>
          </p:cNvPicPr>
          <p:nvPr>
            <p:ph idx="1"/>
          </p:nvPr>
        </p:nvPicPr>
        <p:blipFill>
          <a:blip r:embed="rId2"/>
          <a:stretch>
            <a:fillRect/>
          </a:stretch>
        </p:blipFill>
        <p:spPr>
          <a:xfrm>
            <a:off x="267554" y="2497010"/>
            <a:ext cx="4304446" cy="2611438"/>
          </a:xfrm>
          <a:prstGeom prst="rect">
            <a:avLst/>
          </a:prstGeom>
        </p:spPr>
      </p:pic>
      <p:sp>
        <p:nvSpPr>
          <p:cNvPr id="6" name="TextBox 5">
            <a:extLst>
              <a:ext uri="{FF2B5EF4-FFF2-40B4-BE49-F238E27FC236}">
                <a16:creationId xmlns:a16="http://schemas.microsoft.com/office/drawing/2014/main" id="{FCDB9DE6-19F1-416D-AF07-684071344AEA}"/>
              </a:ext>
            </a:extLst>
          </p:cNvPr>
          <p:cNvSpPr txBox="1"/>
          <p:nvPr/>
        </p:nvSpPr>
        <p:spPr>
          <a:xfrm>
            <a:off x="4114800" y="2497010"/>
            <a:ext cx="4761646" cy="3139321"/>
          </a:xfrm>
          <a:prstGeom prst="rect">
            <a:avLst/>
          </a:prstGeom>
          <a:noFill/>
        </p:spPr>
        <p:txBody>
          <a:bodyPr wrap="square" rtlCol="0">
            <a:spAutoFit/>
          </a:bodyPr>
          <a:lstStyle/>
          <a:p>
            <a:r>
              <a:rPr lang="en-US" dirty="0"/>
              <a:t>You might encounter two types of workgroup bridges:</a:t>
            </a:r>
          </a:p>
          <a:p>
            <a:endParaRPr lang="en-US" dirty="0"/>
          </a:p>
          <a:p>
            <a:pPr marL="285750" indent="-285750">
              <a:buFont typeface="Arial" panose="020B0604020202020204" pitchFamily="34" charset="0"/>
              <a:buChar char="•"/>
            </a:pPr>
            <a:r>
              <a:rPr lang="en-US" dirty="0"/>
              <a:t>Universal workgroup bridge (uWGB): A single wired device can be bridged to a wireless network.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Workgroup bridge (WGB): A Cisco-proprietary implementation that allows multiple wired devices to be bridged to a wireless network</a:t>
            </a:r>
          </a:p>
        </p:txBody>
      </p:sp>
    </p:spTree>
    <p:extLst>
      <p:ext uri="{BB962C8B-B14F-4D97-AF65-F5344CB8AC3E}">
        <p14:creationId xmlns:p14="http://schemas.microsoft.com/office/powerpoint/2010/main" val="2676832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4005-C87F-4733-84FF-201628728F56}"/>
              </a:ext>
            </a:extLst>
          </p:cNvPr>
          <p:cNvSpPr>
            <a:spLocks noGrp="1"/>
          </p:cNvSpPr>
          <p:nvPr>
            <p:ph type="title"/>
          </p:nvPr>
        </p:nvSpPr>
        <p:spPr/>
        <p:txBody>
          <a:bodyPr>
            <a:normAutofit fontScale="90000"/>
          </a:bodyPr>
          <a:lstStyle/>
          <a:p>
            <a:r>
              <a:rPr lang="en-US" dirty="0"/>
              <a:t>Point-to-Point Outdoor Bridge</a:t>
            </a:r>
            <a:br>
              <a:rPr lang="en-US" dirty="0"/>
            </a:br>
            <a:endParaRPr lang="en-US" dirty="0"/>
          </a:p>
        </p:txBody>
      </p:sp>
      <p:pic>
        <p:nvPicPr>
          <p:cNvPr id="4" name="Content Placeholder 3">
            <a:extLst>
              <a:ext uri="{FF2B5EF4-FFF2-40B4-BE49-F238E27FC236}">
                <a16:creationId xmlns:a16="http://schemas.microsoft.com/office/drawing/2014/main" id="{852CCCFE-F8F9-47D5-A8D5-DAEECD4A1363}"/>
              </a:ext>
            </a:extLst>
          </p:cNvPr>
          <p:cNvPicPr>
            <a:picLocks noGrp="1" noChangeAspect="1"/>
          </p:cNvPicPr>
          <p:nvPr>
            <p:ph idx="1"/>
          </p:nvPr>
        </p:nvPicPr>
        <p:blipFill>
          <a:blip r:embed="rId2"/>
          <a:stretch>
            <a:fillRect/>
          </a:stretch>
        </p:blipFill>
        <p:spPr>
          <a:xfrm>
            <a:off x="228600" y="2404919"/>
            <a:ext cx="8135485" cy="2048161"/>
          </a:xfrm>
          <a:prstGeom prst="rect">
            <a:avLst/>
          </a:prstGeom>
        </p:spPr>
      </p:pic>
      <p:sp>
        <p:nvSpPr>
          <p:cNvPr id="5" name="TextBox 4">
            <a:extLst>
              <a:ext uri="{FF2B5EF4-FFF2-40B4-BE49-F238E27FC236}">
                <a16:creationId xmlns:a16="http://schemas.microsoft.com/office/drawing/2014/main" id="{C04A6044-5772-429D-8436-AFF531B23706}"/>
              </a:ext>
            </a:extLst>
          </p:cNvPr>
          <p:cNvSpPr txBox="1"/>
          <p:nvPr/>
        </p:nvSpPr>
        <p:spPr>
          <a:xfrm>
            <a:off x="609600" y="5257800"/>
            <a:ext cx="8229600" cy="1477328"/>
          </a:xfrm>
          <a:prstGeom prst="rect">
            <a:avLst/>
          </a:prstGeom>
          <a:noFill/>
        </p:spPr>
        <p:txBody>
          <a:bodyPr wrap="square" rtlCol="0">
            <a:spAutoFit/>
          </a:bodyPr>
          <a:lstStyle/>
          <a:p>
            <a:r>
              <a:rPr lang="en-US" dirty="0"/>
              <a:t>If the LANs at two locations need to be bridged, a point-to-point bridged link can be used. One AP configured in bridge mode is needed on each end of the wireless link. Special purpose antennas are normally used with the bridges to focus their signals in one direction—toward the antenna of the AP at the far end of the link. This maximizes the link distance. </a:t>
            </a:r>
          </a:p>
        </p:txBody>
      </p:sp>
    </p:spTree>
    <p:extLst>
      <p:ext uri="{BB962C8B-B14F-4D97-AF65-F5344CB8AC3E}">
        <p14:creationId xmlns:p14="http://schemas.microsoft.com/office/powerpoint/2010/main" val="1201207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248D-B3F5-4514-8698-F4D48A6B4EA4}"/>
              </a:ext>
            </a:extLst>
          </p:cNvPr>
          <p:cNvSpPr>
            <a:spLocks noGrp="1"/>
          </p:cNvSpPr>
          <p:nvPr>
            <p:ph type="title"/>
          </p:nvPr>
        </p:nvSpPr>
        <p:spPr/>
        <p:txBody>
          <a:bodyPr>
            <a:normAutofit fontScale="90000"/>
          </a:bodyPr>
          <a:lstStyle/>
          <a:p>
            <a:r>
              <a:rPr lang="en-US" dirty="0"/>
              <a:t>Point-to-Multipoint Outdoor Bridge</a:t>
            </a:r>
            <a:br>
              <a:rPr lang="en-US" dirty="0"/>
            </a:br>
            <a:endParaRPr lang="en-US" dirty="0"/>
          </a:p>
        </p:txBody>
      </p:sp>
      <p:pic>
        <p:nvPicPr>
          <p:cNvPr id="4" name="Content Placeholder 3">
            <a:extLst>
              <a:ext uri="{FF2B5EF4-FFF2-40B4-BE49-F238E27FC236}">
                <a16:creationId xmlns:a16="http://schemas.microsoft.com/office/drawing/2014/main" id="{8C6699D2-AFFD-4761-9E19-EE6F834ED4C6}"/>
              </a:ext>
            </a:extLst>
          </p:cNvPr>
          <p:cNvPicPr>
            <a:picLocks noGrp="1" noChangeAspect="1"/>
          </p:cNvPicPr>
          <p:nvPr>
            <p:ph idx="1"/>
          </p:nvPr>
        </p:nvPicPr>
        <p:blipFill>
          <a:blip r:embed="rId2"/>
          <a:stretch>
            <a:fillRect/>
          </a:stretch>
        </p:blipFill>
        <p:spPr>
          <a:xfrm>
            <a:off x="1143000" y="2057400"/>
            <a:ext cx="6082285" cy="3051738"/>
          </a:xfrm>
          <a:prstGeom prst="rect">
            <a:avLst/>
          </a:prstGeom>
        </p:spPr>
      </p:pic>
      <p:sp>
        <p:nvSpPr>
          <p:cNvPr id="5" name="TextBox 4">
            <a:extLst>
              <a:ext uri="{FF2B5EF4-FFF2-40B4-BE49-F238E27FC236}">
                <a16:creationId xmlns:a16="http://schemas.microsoft.com/office/drawing/2014/main" id="{C1A7CF53-4FE2-4AF1-B1B7-E41800E39D74}"/>
              </a:ext>
            </a:extLst>
          </p:cNvPr>
          <p:cNvSpPr txBox="1"/>
          <p:nvPr/>
        </p:nvSpPr>
        <p:spPr>
          <a:xfrm>
            <a:off x="228600" y="5284874"/>
            <a:ext cx="8763000" cy="1477328"/>
          </a:xfrm>
          <a:prstGeom prst="rect">
            <a:avLst/>
          </a:prstGeom>
          <a:noFill/>
        </p:spPr>
        <p:txBody>
          <a:bodyPr wrap="square" rtlCol="0">
            <a:spAutoFit/>
          </a:bodyPr>
          <a:lstStyle/>
          <a:p>
            <a:r>
              <a:rPr lang="en-US" dirty="0"/>
              <a:t>A point-to-multipoint bridged link allows a central site to be bridged to several other sites. The central site bridge is connected to an omnidirectional antenna, such that its signal is transmitted equally in all directions so that it can reach the other sites simultaneously. The bridges at each of the other sites can be connected to a directional antenna aimed at the central site.</a:t>
            </a:r>
          </a:p>
        </p:txBody>
      </p:sp>
    </p:spTree>
    <p:extLst>
      <p:ext uri="{BB962C8B-B14F-4D97-AF65-F5344CB8AC3E}">
        <p14:creationId xmlns:p14="http://schemas.microsoft.com/office/powerpoint/2010/main" val="697825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974B-E513-4CD1-AE54-FD4E6653EF1E}"/>
              </a:ext>
            </a:extLst>
          </p:cNvPr>
          <p:cNvSpPr>
            <a:spLocks noGrp="1"/>
          </p:cNvSpPr>
          <p:nvPr>
            <p:ph type="title"/>
          </p:nvPr>
        </p:nvSpPr>
        <p:spPr/>
        <p:txBody>
          <a:bodyPr>
            <a:normAutofit fontScale="90000"/>
          </a:bodyPr>
          <a:lstStyle/>
          <a:p>
            <a:r>
              <a:rPr lang="en-US" dirty="0"/>
              <a:t>Typical Wireless Mesh Network</a:t>
            </a:r>
            <a:br>
              <a:rPr lang="en-US" dirty="0"/>
            </a:br>
            <a:endParaRPr lang="en-US" dirty="0"/>
          </a:p>
        </p:txBody>
      </p:sp>
      <p:pic>
        <p:nvPicPr>
          <p:cNvPr id="4" name="Content Placeholder 3">
            <a:extLst>
              <a:ext uri="{FF2B5EF4-FFF2-40B4-BE49-F238E27FC236}">
                <a16:creationId xmlns:a16="http://schemas.microsoft.com/office/drawing/2014/main" id="{6D02CCD5-03A7-48ED-83F2-005F41DFFB3B}"/>
              </a:ext>
            </a:extLst>
          </p:cNvPr>
          <p:cNvPicPr>
            <a:picLocks noGrp="1" noChangeAspect="1"/>
          </p:cNvPicPr>
          <p:nvPr>
            <p:ph idx="1"/>
          </p:nvPr>
        </p:nvPicPr>
        <p:blipFill>
          <a:blip r:embed="rId2"/>
          <a:stretch>
            <a:fillRect/>
          </a:stretch>
        </p:blipFill>
        <p:spPr>
          <a:xfrm>
            <a:off x="457200" y="3009310"/>
            <a:ext cx="8229600" cy="2804706"/>
          </a:xfrm>
          <a:prstGeom prst="rect">
            <a:avLst/>
          </a:prstGeom>
        </p:spPr>
      </p:pic>
    </p:spTree>
    <p:extLst>
      <p:ext uri="{BB962C8B-B14F-4D97-AF65-F5344CB8AC3E}">
        <p14:creationId xmlns:p14="http://schemas.microsoft.com/office/powerpoint/2010/main" val="109371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308E-3E56-41AB-ACC9-744BE32507B7}"/>
              </a:ext>
            </a:extLst>
          </p:cNvPr>
          <p:cNvSpPr>
            <a:spLocks noGrp="1"/>
          </p:cNvSpPr>
          <p:nvPr>
            <p:ph type="title"/>
          </p:nvPr>
        </p:nvSpPr>
        <p:spPr>
          <a:xfrm>
            <a:off x="457200" y="533400"/>
            <a:ext cx="8229600" cy="1066800"/>
          </a:xfrm>
        </p:spPr>
        <p:txBody>
          <a:bodyPr/>
          <a:lstStyle/>
          <a:p>
            <a:r>
              <a:rPr lang="en-US" dirty="0"/>
              <a:t>RF Overview </a:t>
            </a:r>
          </a:p>
        </p:txBody>
      </p:sp>
      <p:pic>
        <p:nvPicPr>
          <p:cNvPr id="4" name="Content Placeholder 3">
            <a:extLst>
              <a:ext uri="{FF2B5EF4-FFF2-40B4-BE49-F238E27FC236}">
                <a16:creationId xmlns:a16="http://schemas.microsoft.com/office/drawing/2014/main" id="{189B89FC-A919-4600-BC3B-50C0D1996030}"/>
              </a:ext>
            </a:extLst>
          </p:cNvPr>
          <p:cNvPicPr>
            <a:picLocks noGrp="1" noChangeAspect="1"/>
          </p:cNvPicPr>
          <p:nvPr>
            <p:ph idx="1"/>
          </p:nvPr>
        </p:nvPicPr>
        <p:blipFill>
          <a:blip r:embed="rId2"/>
          <a:stretch>
            <a:fillRect/>
          </a:stretch>
        </p:blipFill>
        <p:spPr>
          <a:xfrm>
            <a:off x="228600" y="1761892"/>
            <a:ext cx="6144482" cy="1667108"/>
          </a:xfrm>
          <a:prstGeom prst="rect">
            <a:avLst/>
          </a:prstGeom>
        </p:spPr>
      </p:pic>
      <p:sp>
        <p:nvSpPr>
          <p:cNvPr id="5" name="TextBox 4">
            <a:extLst>
              <a:ext uri="{FF2B5EF4-FFF2-40B4-BE49-F238E27FC236}">
                <a16:creationId xmlns:a16="http://schemas.microsoft.com/office/drawing/2014/main" id="{4F80B590-325A-4BD5-A40A-66A313E37290}"/>
              </a:ext>
            </a:extLst>
          </p:cNvPr>
          <p:cNvSpPr txBox="1"/>
          <p:nvPr/>
        </p:nvSpPr>
        <p:spPr>
          <a:xfrm>
            <a:off x="228600" y="3581400"/>
            <a:ext cx="5562600" cy="381000"/>
          </a:xfrm>
          <a:prstGeom prst="rect">
            <a:avLst/>
          </a:prstGeom>
          <a:noFill/>
        </p:spPr>
        <p:txBody>
          <a:bodyPr wrap="square" rtlCol="0">
            <a:spAutoFit/>
          </a:bodyPr>
          <a:lstStyle/>
          <a:p>
            <a:r>
              <a:rPr lang="en-US" dirty="0"/>
              <a:t>Failed attempt to pass a message down a rope</a:t>
            </a:r>
          </a:p>
        </p:txBody>
      </p:sp>
      <p:pic>
        <p:nvPicPr>
          <p:cNvPr id="6" name="Picture 5">
            <a:extLst>
              <a:ext uri="{FF2B5EF4-FFF2-40B4-BE49-F238E27FC236}">
                <a16:creationId xmlns:a16="http://schemas.microsoft.com/office/drawing/2014/main" id="{BE720F2A-AEF8-47D8-9FE2-F9E7282B572D}"/>
              </a:ext>
            </a:extLst>
          </p:cNvPr>
          <p:cNvPicPr>
            <a:picLocks noChangeAspect="1"/>
          </p:cNvPicPr>
          <p:nvPr/>
        </p:nvPicPr>
        <p:blipFill>
          <a:blip r:embed="rId3"/>
          <a:stretch>
            <a:fillRect/>
          </a:stretch>
        </p:blipFill>
        <p:spPr>
          <a:xfrm>
            <a:off x="228600" y="4181580"/>
            <a:ext cx="5772956" cy="1829055"/>
          </a:xfrm>
          <a:prstGeom prst="rect">
            <a:avLst/>
          </a:prstGeom>
        </p:spPr>
      </p:pic>
      <p:sp>
        <p:nvSpPr>
          <p:cNvPr id="7" name="TextBox 6">
            <a:extLst>
              <a:ext uri="{FF2B5EF4-FFF2-40B4-BE49-F238E27FC236}">
                <a16:creationId xmlns:a16="http://schemas.microsoft.com/office/drawing/2014/main" id="{388BD27A-D834-41E9-8B98-F3A75FC78F39}"/>
              </a:ext>
            </a:extLst>
          </p:cNvPr>
          <p:cNvSpPr txBox="1"/>
          <p:nvPr/>
        </p:nvSpPr>
        <p:spPr>
          <a:xfrm>
            <a:off x="333778" y="6222195"/>
            <a:ext cx="5562600" cy="381000"/>
          </a:xfrm>
          <a:prstGeom prst="rect">
            <a:avLst/>
          </a:prstGeom>
          <a:noFill/>
        </p:spPr>
        <p:txBody>
          <a:bodyPr wrap="square" rtlCol="0">
            <a:spAutoFit/>
          </a:bodyPr>
          <a:lstStyle/>
          <a:p>
            <a:r>
              <a:rPr lang="en-US" dirty="0"/>
              <a:t>Sending a continuous wave down a rope</a:t>
            </a:r>
          </a:p>
        </p:txBody>
      </p:sp>
    </p:spTree>
    <p:extLst>
      <p:ext uri="{BB962C8B-B14F-4D97-AF65-F5344CB8AC3E}">
        <p14:creationId xmlns:p14="http://schemas.microsoft.com/office/powerpoint/2010/main" val="1031478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D6327-33F6-41D3-9616-4484F0051C04}"/>
              </a:ext>
            </a:extLst>
          </p:cNvPr>
          <p:cNvSpPr>
            <a:spLocks noGrp="1"/>
          </p:cNvSpPr>
          <p:nvPr>
            <p:ph type="title"/>
          </p:nvPr>
        </p:nvSpPr>
        <p:spPr/>
        <p:txBody>
          <a:bodyPr>
            <a:normAutofit fontScale="90000"/>
          </a:bodyPr>
          <a:lstStyle/>
          <a:p>
            <a:r>
              <a:rPr lang="en-US" dirty="0"/>
              <a:t>Traveling Electric and Magnetic Waves</a:t>
            </a:r>
          </a:p>
        </p:txBody>
      </p:sp>
      <p:pic>
        <p:nvPicPr>
          <p:cNvPr id="4" name="Content Placeholder 3">
            <a:extLst>
              <a:ext uri="{FF2B5EF4-FFF2-40B4-BE49-F238E27FC236}">
                <a16:creationId xmlns:a16="http://schemas.microsoft.com/office/drawing/2014/main" id="{C145C5C6-51AB-40BD-B78D-11A7045D17E1}"/>
              </a:ext>
            </a:extLst>
          </p:cNvPr>
          <p:cNvPicPr>
            <a:picLocks noGrp="1" noChangeAspect="1"/>
          </p:cNvPicPr>
          <p:nvPr>
            <p:ph idx="1"/>
          </p:nvPr>
        </p:nvPicPr>
        <p:blipFill rotWithShape="1">
          <a:blip r:embed="rId2"/>
          <a:srcRect t="7272"/>
          <a:stretch/>
        </p:blipFill>
        <p:spPr>
          <a:xfrm>
            <a:off x="480060" y="2743200"/>
            <a:ext cx="8689696" cy="2438400"/>
          </a:xfrm>
          <a:prstGeom prst="rect">
            <a:avLst/>
          </a:prstGeom>
        </p:spPr>
      </p:pic>
    </p:spTree>
    <p:extLst>
      <p:ext uri="{BB962C8B-B14F-4D97-AF65-F5344CB8AC3E}">
        <p14:creationId xmlns:p14="http://schemas.microsoft.com/office/powerpoint/2010/main" val="113352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9D30-D36F-4C82-BAF3-86D6C99A22E4}"/>
              </a:ext>
            </a:extLst>
          </p:cNvPr>
          <p:cNvSpPr>
            <a:spLocks noGrp="1"/>
          </p:cNvSpPr>
          <p:nvPr>
            <p:ph type="title"/>
          </p:nvPr>
        </p:nvSpPr>
        <p:spPr/>
        <p:txBody>
          <a:bodyPr>
            <a:normAutofit fontScale="90000"/>
          </a:bodyPr>
          <a:lstStyle/>
          <a:p>
            <a:r>
              <a:rPr lang="en-US" dirty="0"/>
              <a:t>Wave Propagation with an Idealistic Antenna</a:t>
            </a:r>
          </a:p>
        </p:txBody>
      </p:sp>
      <p:pic>
        <p:nvPicPr>
          <p:cNvPr id="4" name="Content Placeholder 3">
            <a:extLst>
              <a:ext uri="{FF2B5EF4-FFF2-40B4-BE49-F238E27FC236}">
                <a16:creationId xmlns:a16="http://schemas.microsoft.com/office/drawing/2014/main" id="{E9725F91-814C-4E27-B8C2-92BB37F8B179}"/>
              </a:ext>
            </a:extLst>
          </p:cNvPr>
          <p:cNvPicPr>
            <a:picLocks noGrp="1" noChangeAspect="1"/>
          </p:cNvPicPr>
          <p:nvPr>
            <p:ph idx="1"/>
          </p:nvPr>
        </p:nvPicPr>
        <p:blipFill>
          <a:blip r:embed="rId2"/>
          <a:stretch>
            <a:fillRect/>
          </a:stretch>
        </p:blipFill>
        <p:spPr>
          <a:xfrm>
            <a:off x="656678" y="2654055"/>
            <a:ext cx="7830643" cy="3515216"/>
          </a:xfrm>
          <a:prstGeom prst="rect">
            <a:avLst/>
          </a:prstGeom>
        </p:spPr>
      </p:pic>
    </p:spTree>
    <p:extLst>
      <p:ext uri="{BB962C8B-B14F-4D97-AF65-F5344CB8AC3E}">
        <p14:creationId xmlns:p14="http://schemas.microsoft.com/office/powerpoint/2010/main" val="217869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1991-6F13-4A87-8AC6-6BD1AFD5019C}"/>
              </a:ext>
            </a:extLst>
          </p:cNvPr>
          <p:cNvSpPr>
            <a:spLocks noGrp="1"/>
          </p:cNvSpPr>
          <p:nvPr>
            <p:ph type="title"/>
          </p:nvPr>
        </p:nvSpPr>
        <p:spPr/>
        <p:txBody>
          <a:bodyPr/>
          <a:lstStyle/>
          <a:p>
            <a:r>
              <a:rPr lang="en-US" dirty="0"/>
              <a:t>Cycles Within a Wave</a:t>
            </a:r>
          </a:p>
        </p:txBody>
      </p:sp>
      <p:pic>
        <p:nvPicPr>
          <p:cNvPr id="4" name="Content Placeholder 3">
            <a:extLst>
              <a:ext uri="{FF2B5EF4-FFF2-40B4-BE49-F238E27FC236}">
                <a16:creationId xmlns:a16="http://schemas.microsoft.com/office/drawing/2014/main" id="{EA051E86-A126-4ECC-A380-EAFEEE9F40A4}"/>
              </a:ext>
            </a:extLst>
          </p:cNvPr>
          <p:cNvPicPr>
            <a:picLocks noGrp="1" noChangeAspect="1"/>
          </p:cNvPicPr>
          <p:nvPr>
            <p:ph idx="1"/>
          </p:nvPr>
        </p:nvPicPr>
        <p:blipFill>
          <a:blip r:embed="rId2"/>
          <a:stretch>
            <a:fillRect/>
          </a:stretch>
        </p:blipFill>
        <p:spPr>
          <a:xfrm>
            <a:off x="2214233" y="3316135"/>
            <a:ext cx="4715533" cy="2191056"/>
          </a:xfrm>
          <a:prstGeom prst="rect">
            <a:avLst/>
          </a:prstGeom>
        </p:spPr>
      </p:pic>
    </p:spTree>
    <p:extLst>
      <p:ext uri="{BB962C8B-B14F-4D97-AF65-F5344CB8AC3E}">
        <p14:creationId xmlns:p14="http://schemas.microsoft.com/office/powerpoint/2010/main" val="348841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Comparing Wired and Wireless Networks</a:t>
            </a:r>
          </a:p>
          <a:p>
            <a:r>
              <a:rPr lang="en-US" dirty="0"/>
              <a:t>Wireless LAN Topologies</a:t>
            </a:r>
          </a:p>
          <a:p>
            <a:r>
              <a:rPr lang="en-US"/>
              <a:t>Other </a:t>
            </a:r>
            <a:r>
              <a:rPr lang="en-US" dirty="0"/>
              <a:t>Wireless Topologies</a:t>
            </a:r>
          </a:p>
          <a:p>
            <a:r>
              <a:rPr lang="en-US"/>
              <a:t>Wireless </a:t>
            </a:r>
            <a:r>
              <a:rPr lang="en-US" dirty="0"/>
              <a:t>Bands and Channels</a:t>
            </a:r>
          </a:p>
          <a:p>
            <a:endParaRPr lang="en-US" dirty="0">
              <a:solidFill>
                <a:schemeClr val="tx1"/>
              </a:solidFill>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789CA-FF08-4DF9-ABD8-308CE2426C18}"/>
              </a:ext>
            </a:extLst>
          </p:cNvPr>
          <p:cNvSpPr>
            <a:spLocks noGrp="1"/>
          </p:cNvSpPr>
          <p:nvPr>
            <p:ph type="title"/>
          </p:nvPr>
        </p:nvSpPr>
        <p:spPr/>
        <p:txBody>
          <a:bodyPr/>
          <a:lstStyle/>
          <a:p>
            <a:r>
              <a:rPr lang="en-US" dirty="0"/>
              <a:t> Frequency Unit Names </a:t>
            </a:r>
          </a:p>
        </p:txBody>
      </p:sp>
      <p:pic>
        <p:nvPicPr>
          <p:cNvPr id="4" name="Content Placeholder 3">
            <a:extLst>
              <a:ext uri="{FF2B5EF4-FFF2-40B4-BE49-F238E27FC236}">
                <a16:creationId xmlns:a16="http://schemas.microsoft.com/office/drawing/2014/main" id="{8F935BBF-7D2E-4273-BA00-4A52D054C860}"/>
              </a:ext>
            </a:extLst>
          </p:cNvPr>
          <p:cNvPicPr>
            <a:picLocks noGrp="1" noChangeAspect="1"/>
          </p:cNvPicPr>
          <p:nvPr>
            <p:ph idx="1"/>
          </p:nvPr>
        </p:nvPicPr>
        <p:blipFill>
          <a:blip r:embed="rId2"/>
          <a:stretch>
            <a:fillRect/>
          </a:stretch>
        </p:blipFill>
        <p:spPr>
          <a:xfrm>
            <a:off x="542362" y="2438400"/>
            <a:ext cx="8059275" cy="1876687"/>
          </a:xfrm>
          <a:prstGeom prst="rect">
            <a:avLst/>
          </a:prstGeom>
        </p:spPr>
      </p:pic>
    </p:spTree>
    <p:extLst>
      <p:ext uri="{BB962C8B-B14F-4D97-AF65-F5344CB8AC3E}">
        <p14:creationId xmlns:p14="http://schemas.microsoft.com/office/powerpoint/2010/main" val="3253979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D956-FD62-4DAD-94CF-12E3F5A1B332}"/>
              </a:ext>
            </a:extLst>
          </p:cNvPr>
          <p:cNvSpPr>
            <a:spLocks noGrp="1"/>
          </p:cNvSpPr>
          <p:nvPr>
            <p:ph type="title"/>
          </p:nvPr>
        </p:nvSpPr>
        <p:spPr/>
        <p:txBody>
          <a:bodyPr/>
          <a:lstStyle/>
          <a:p>
            <a:r>
              <a:rPr lang="en-US" dirty="0"/>
              <a:t> Continuous Frequency Spectrum</a:t>
            </a:r>
          </a:p>
        </p:txBody>
      </p:sp>
      <p:pic>
        <p:nvPicPr>
          <p:cNvPr id="4" name="Content Placeholder 3">
            <a:extLst>
              <a:ext uri="{FF2B5EF4-FFF2-40B4-BE49-F238E27FC236}">
                <a16:creationId xmlns:a16="http://schemas.microsoft.com/office/drawing/2014/main" id="{0C2E2D1B-A9A8-4BE9-9E6B-7C8ADB3F1DD1}"/>
              </a:ext>
            </a:extLst>
          </p:cNvPr>
          <p:cNvPicPr>
            <a:picLocks noGrp="1" noChangeAspect="1"/>
          </p:cNvPicPr>
          <p:nvPr>
            <p:ph idx="1"/>
          </p:nvPr>
        </p:nvPicPr>
        <p:blipFill>
          <a:blip r:embed="rId2"/>
          <a:stretch>
            <a:fillRect/>
          </a:stretch>
        </p:blipFill>
        <p:spPr>
          <a:xfrm>
            <a:off x="1991547" y="2249488"/>
            <a:ext cx="5160905" cy="4324350"/>
          </a:xfrm>
          <a:prstGeom prst="rect">
            <a:avLst/>
          </a:prstGeom>
        </p:spPr>
      </p:pic>
    </p:spTree>
    <p:extLst>
      <p:ext uri="{BB962C8B-B14F-4D97-AF65-F5344CB8AC3E}">
        <p14:creationId xmlns:p14="http://schemas.microsoft.com/office/powerpoint/2010/main" val="3482531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58E4-5CDE-4980-93CA-94B1F926F35B}"/>
              </a:ext>
            </a:extLst>
          </p:cNvPr>
          <p:cNvSpPr>
            <a:spLocks noGrp="1"/>
          </p:cNvSpPr>
          <p:nvPr>
            <p:ph type="title"/>
          </p:nvPr>
        </p:nvSpPr>
        <p:spPr>
          <a:xfrm>
            <a:off x="457200" y="450058"/>
            <a:ext cx="8229600" cy="1066800"/>
          </a:xfrm>
        </p:spPr>
        <p:txBody>
          <a:bodyPr/>
          <a:lstStyle/>
          <a:p>
            <a:r>
              <a:rPr lang="en-US" dirty="0"/>
              <a:t>Wireless Bands and Channels </a:t>
            </a:r>
          </a:p>
        </p:txBody>
      </p:sp>
      <p:pic>
        <p:nvPicPr>
          <p:cNvPr id="4" name="Content Placeholder 3">
            <a:extLst>
              <a:ext uri="{FF2B5EF4-FFF2-40B4-BE49-F238E27FC236}">
                <a16:creationId xmlns:a16="http://schemas.microsoft.com/office/drawing/2014/main" id="{E9A2FAFE-0456-4DE3-8712-5E502CBB23CC}"/>
              </a:ext>
            </a:extLst>
          </p:cNvPr>
          <p:cNvPicPr>
            <a:picLocks noGrp="1" noChangeAspect="1"/>
          </p:cNvPicPr>
          <p:nvPr>
            <p:ph idx="1"/>
          </p:nvPr>
        </p:nvPicPr>
        <p:blipFill>
          <a:blip r:embed="rId2"/>
          <a:stretch>
            <a:fillRect/>
          </a:stretch>
        </p:blipFill>
        <p:spPr>
          <a:xfrm>
            <a:off x="275115" y="1473290"/>
            <a:ext cx="7954485" cy="1390844"/>
          </a:xfrm>
          <a:prstGeom prst="rect">
            <a:avLst/>
          </a:prstGeom>
        </p:spPr>
      </p:pic>
      <p:sp>
        <p:nvSpPr>
          <p:cNvPr id="5" name="TextBox 4">
            <a:extLst>
              <a:ext uri="{FF2B5EF4-FFF2-40B4-BE49-F238E27FC236}">
                <a16:creationId xmlns:a16="http://schemas.microsoft.com/office/drawing/2014/main" id="{2286FB80-96FA-4570-9AD9-90081DE98C14}"/>
              </a:ext>
            </a:extLst>
          </p:cNvPr>
          <p:cNvSpPr txBox="1"/>
          <p:nvPr/>
        </p:nvSpPr>
        <p:spPr>
          <a:xfrm>
            <a:off x="304800" y="2864134"/>
            <a:ext cx="7924800" cy="646331"/>
          </a:xfrm>
          <a:prstGeom prst="rect">
            <a:avLst/>
          </a:prstGeom>
          <a:noFill/>
        </p:spPr>
        <p:txBody>
          <a:bodyPr wrap="square" rtlCol="0">
            <a:spAutoFit/>
          </a:bodyPr>
          <a:lstStyle/>
          <a:p>
            <a:r>
              <a:rPr lang="en-US" dirty="0"/>
              <a:t>Channel Layout in the 2.4-GHz Band</a:t>
            </a:r>
          </a:p>
          <a:p>
            <a:endParaRPr lang="en-US" dirty="0"/>
          </a:p>
        </p:txBody>
      </p:sp>
      <p:pic>
        <p:nvPicPr>
          <p:cNvPr id="6" name="Picture 5">
            <a:extLst>
              <a:ext uri="{FF2B5EF4-FFF2-40B4-BE49-F238E27FC236}">
                <a16:creationId xmlns:a16="http://schemas.microsoft.com/office/drawing/2014/main" id="{92F13F77-3123-4730-87AF-D3B65C058E8E}"/>
              </a:ext>
            </a:extLst>
          </p:cNvPr>
          <p:cNvPicPr>
            <a:picLocks noChangeAspect="1"/>
          </p:cNvPicPr>
          <p:nvPr/>
        </p:nvPicPr>
        <p:blipFill>
          <a:blip r:embed="rId3"/>
          <a:stretch>
            <a:fillRect/>
          </a:stretch>
        </p:blipFill>
        <p:spPr>
          <a:xfrm>
            <a:off x="211504" y="3733800"/>
            <a:ext cx="5867400" cy="2540375"/>
          </a:xfrm>
          <a:prstGeom prst="rect">
            <a:avLst/>
          </a:prstGeom>
        </p:spPr>
      </p:pic>
      <p:sp>
        <p:nvSpPr>
          <p:cNvPr id="7" name="TextBox 6">
            <a:extLst>
              <a:ext uri="{FF2B5EF4-FFF2-40B4-BE49-F238E27FC236}">
                <a16:creationId xmlns:a16="http://schemas.microsoft.com/office/drawing/2014/main" id="{8918FE18-8154-4E10-8E50-23BC4DB1D44D}"/>
              </a:ext>
            </a:extLst>
          </p:cNvPr>
          <p:cNvSpPr txBox="1"/>
          <p:nvPr/>
        </p:nvSpPr>
        <p:spPr>
          <a:xfrm>
            <a:off x="348267" y="6280116"/>
            <a:ext cx="6125685" cy="646331"/>
          </a:xfrm>
          <a:prstGeom prst="rect">
            <a:avLst/>
          </a:prstGeom>
          <a:noFill/>
        </p:spPr>
        <p:txBody>
          <a:bodyPr wrap="square" rtlCol="0">
            <a:spAutoFit/>
          </a:bodyPr>
          <a:lstStyle/>
          <a:p>
            <a:r>
              <a:rPr lang="en-US" dirty="0"/>
              <a:t>Channel Layout in the 5-GHz Band</a:t>
            </a:r>
          </a:p>
          <a:p>
            <a:endParaRPr lang="en-US" dirty="0"/>
          </a:p>
        </p:txBody>
      </p:sp>
    </p:spTree>
    <p:extLst>
      <p:ext uri="{BB962C8B-B14F-4D97-AF65-F5344CB8AC3E}">
        <p14:creationId xmlns:p14="http://schemas.microsoft.com/office/powerpoint/2010/main" val="125665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97D0-F705-43D3-AAD1-01CF147180FF}"/>
              </a:ext>
            </a:extLst>
          </p:cNvPr>
          <p:cNvSpPr>
            <a:spLocks noGrp="1"/>
          </p:cNvSpPr>
          <p:nvPr>
            <p:ph type="title"/>
          </p:nvPr>
        </p:nvSpPr>
        <p:spPr/>
        <p:txBody>
          <a:bodyPr>
            <a:normAutofit fontScale="90000"/>
          </a:bodyPr>
          <a:lstStyle/>
          <a:p>
            <a:r>
              <a:rPr lang="en-US" dirty="0"/>
              <a:t>Basic Characteristics of Some IEEE 802.11 Amendments </a:t>
            </a:r>
          </a:p>
        </p:txBody>
      </p:sp>
      <p:pic>
        <p:nvPicPr>
          <p:cNvPr id="4" name="Content Placeholder 3">
            <a:extLst>
              <a:ext uri="{FF2B5EF4-FFF2-40B4-BE49-F238E27FC236}">
                <a16:creationId xmlns:a16="http://schemas.microsoft.com/office/drawing/2014/main" id="{09EE6D7A-946E-4D34-A318-BEC130A1CB06}"/>
              </a:ext>
            </a:extLst>
          </p:cNvPr>
          <p:cNvPicPr>
            <a:picLocks noGrp="1" noChangeAspect="1"/>
          </p:cNvPicPr>
          <p:nvPr>
            <p:ph idx="1"/>
          </p:nvPr>
        </p:nvPicPr>
        <p:blipFill>
          <a:blip r:embed="rId2"/>
          <a:stretch>
            <a:fillRect/>
          </a:stretch>
        </p:blipFill>
        <p:spPr>
          <a:xfrm>
            <a:off x="457200" y="2549075"/>
            <a:ext cx="8229600" cy="3725176"/>
          </a:xfrm>
          <a:prstGeom prst="rect">
            <a:avLst/>
          </a:prstGeom>
        </p:spPr>
      </p:pic>
    </p:spTree>
    <p:extLst>
      <p:ext uri="{BB962C8B-B14F-4D97-AF65-F5344CB8AC3E}">
        <p14:creationId xmlns:p14="http://schemas.microsoft.com/office/powerpoint/2010/main" val="265673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29DF-8DE9-4931-A378-0DEAD6767470}"/>
              </a:ext>
            </a:extLst>
          </p:cNvPr>
          <p:cNvSpPr>
            <a:spLocks noGrp="1"/>
          </p:cNvSpPr>
          <p:nvPr>
            <p:ph type="title"/>
          </p:nvPr>
        </p:nvSpPr>
        <p:spPr/>
        <p:txBody>
          <a:bodyPr>
            <a:normAutofit fontScale="90000"/>
          </a:bodyPr>
          <a:lstStyle/>
          <a:p>
            <a:r>
              <a:rPr lang="en-US" dirty="0"/>
              <a:t>Unidirectional vs. Bidirectional Communication</a:t>
            </a:r>
          </a:p>
        </p:txBody>
      </p:sp>
      <p:pic>
        <p:nvPicPr>
          <p:cNvPr id="4" name="Content Placeholder 3">
            <a:extLst>
              <a:ext uri="{FF2B5EF4-FFF2-40B4-BE49-F238E27FC236}">
                <a16:creationId xmlns:a16="http://schemas.microsoft.com/office/drawing/2014/main" id="{8C005C9F-A2F9-4677-81C5-47784BD3F0A3}"/>
              </a:ext>
            </a:extLst>
          </p:cNvPr>
          <p:cNvPicPr>
            <a:picLocks noGrp="1" noChangeAspect="1"/>
          </p:cNvPicPr>
          <p:nvPr>
            <p:ph idx="1"/>
          </p:nvPr>
        </p:nvPicPr>
        <p:blipFill>
          <a:blip r:embed="rId2"/>
          <a:stretch>
            <a:fillRect/>
          </a:stretch>
        </p:blipFill>
        <p:spPr>
          <a:xfrm>
            <a:off x="685800" y="2743200"/>
            <a:ext cx="7401958" cy="1619476"/>
          </a:xfrm>
          <a:prstGeom prst="rect">
            <a:avLst/>
          </a:prstGeom>
        </p:spPr>
      </p:pic>
      <p:pic>
        <p:nvPicPr>
          <p:cNvPr id="5" name="Picture 4">
            <a:extLst>
              <a:ext uri="{FF2B5EF4-FFF2-40B4-BE49-F238E27FC236}">
                <a16:creationId xmlns:a16="http://schemas.microsoft.com/office/drawing/2014/main" id="{AC530BB1-FFC1-465D-97C5-FF092B3E7AA6}"/>
              </a:ext>
            </a:extLst>
          </p:cNvPr>
          <p:cNvPicPr>
            <a:picLocks noChangeAspect="1"/>
          </p:cNvPicPr>
          <p:nvPr/>
        </p:nvPicPr>
        <p:blipFill>
          <a:blip r:embed="rId3"/>
          <a:stretch>
            <a:fillRect/>
          </a:stretch>
        </p:blipFill>
        <p:spPr>
          <a:xfrm>
            <a:off x="685800" y="4580115"/>
            <a:ext cx="7897327" cy="1848108"/>
          </a:xfrm>
          <a:prstGeom prst="rect">
            <a:avLst/>
          </a:prstGeom>
        </p:spPr>
      </p:pic>
    </p:spTree>
    <p:extLst>
      <p:ext uri="{BB962C8B-B14F-4D97-AF65-F5344CB8AC3E}">
        <p14:creationId xmlns:p14="http://schemas.microsoft.com/office/powerpoint/2010/main" val="399059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DA93-2CC5-489A-8EFF-538F786CD900}"/>
              </a:ext>
            </a:extLst>
          </p:cNvPr>
          <p:cNvSpPr>
            <a:spLocks noGrp="1"/>
          </p:cNvSpPr>
          <p:nvPr>
            <p:ph type="title"/>
          </p:nvPr>
        </p:nvSpPr>
        <p:spPr/>
        <p:txBody>
          <a:bodyPr>
            <a:normAutofit fontScale="90000"/>
          </a:bodyPr>
          <a:lstStyle/>
          <a:p>
            <a:r>
              <a:rPr lang="en-US" dirty="0"/>
              <a:t>Interference from Simultaneous Transmissions</a:t>
            </a:r>
            <a:br>
              <a:rPr lang="en-US" dirty="0"/>
            </a:br>
            <a:endParaRPr lang="en-US" dirty="0"/>
          </a:p>
        </p:txBody>
      </p:sp>
      <p:pic>
        <p:nvPicPr>
          <p:cNvPr id="4" name="Content Placeholder 3">
            <a:extLst>
              <a:ext uri="{FF2B5EF4-FFF2-40B4-BE49-F238E27FC236}">
                <a16:creationId xmlns:a16="http://schemas.microsoft.com/office/drawing/2014/main" id="{0BCBC499-8F82-463F-AC9A-2A9BE94FC002}"/>
              </a:ext>
            </a:extLst>
          </p:cNvPr>
          <p:cNvPicPr>
            <a:picLocks noGrp="1" noChangeAspect="1"/>
          </p:cNvPicPr>
          <p:nvPr>
            <p:ph idx="1"/>
          </p:nvPr>
        </p:nvPicPr>
        <p:blipFill>
          <a:blip r:embed="rId2"/>
          <a:stretch>
            <a:fillRect/>
          </a:stretch>
        </p:blipFill>
        <p:spPr>
          <a:xfrm>
            <a:off x="693584" y="2438400"/>
            <a:ext cx="7756831" cy="1825743"/>
          </a:xfrm>
          <a:prstGeom prst="rect">
            <a:avLst/>
          </a:prstGeom>
        </p:spPr>
      </p:pic>
    </p:spTree>
    <p:extLst>
      <p:ext uri="{BB962C8B-B14F-4D97-AF65-F5344CB8AC3E}">
        <p14:creationId xmlns:p14="http://schemas.microsoft.com/office/powerpoint/2010/main" val="83510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293D-F625-4F8C-94E2-CDEDF6C91544}"/>
              </a:ext>
            </a:extLst>
          </p:cNvPr>
          <p:cNvSpPr>
            <a:spLocks noGrp="1"/>
          </p:cNvSpPr>
          <p:nvPr>
            <p:ph type="title"/>
          </p:nvPr>
        </p:nvSpPr>
        <p:spPr/>
        <p:txBody>
          <a:bodyPr>
            <a:normAutofit fontScale="90000"/>
          </a:bodyPr>
          <a:lstStyle/>
          <a:p>
            <a:r>
              <a:rPr lang="en-US" dirty="0"/>
              <a:t>802.11 Basic Service Set</a:t>
            </a:r>
            <a:br>
              <a:rPr lang="en-US" dirty="0"/>
            </a:br>
            <a:endParaRPr lang="en-US" dirty="0"/>
          </a:p>
        </p:txBody>
      </p:sp>
      <p:pic>
        <p:nvPicPr>
          <p:cNvPr id="4" name="Content Placeholder 3">
            <a:extLst>
              <a:ext uri="{FF2B5EF4-FFF2-40B4-BE49-F238E27FC236}">
                <a16:creationId xmlns:a16="http://schemas.microsoft.com/office/drawing/2014/main" id="{D835D205-DA7A-43ED-9E85-9E9C12CB9989}"/>
              </a:ext>
            </a:extLst>
          </p:cNvPr>
          <p:cNvPicPr>
            <a:picLocks noGrp="1" noChangeAspect="1"/>
          </p:cNvPicPr>
          <p:nvPr>
            <p:ph idx="1"/>
          </p:nvPr>
        </p:nvPicPr>
        <p:blipFill>
          <a:blip r:embed="rId2"/>
          <a:stretch>
            <a:fillRect/>
          </a:stretch>
        </p:blipFill>
        <p:spPr>
          <a:xfrm>
            <a:off x="1991443" y="2249488"/>
            <a:ext cx="5161114" cy="4324350"/>
          </a:xfrm>
          <a:prstGeom prst="rect">
            <a:avLst/>
          </a:prstGeom>
        </p:spPr>
      </p:pic>
    </p:spTree>
    <p:extLst>
      <p:ext uri="{BB962C8B-B14F-4D97-AF65-F5344CB8AC3E}">
        <p14:creationId xmlns:p14="http://schemas.microsoft.com/office/powerpoint/2010/main" val="185322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D01F-FC1F-470F-A716-13E5E9E56D3B}"/>
              </a:ext>
            </a:extLst>
          </p:cNvPr>
          <p:cNvSpPr>
            <a:spLocks noGrp="1"/>
          </p:cNvSpPr>
          <p:nvPr>
            <p:ph type="title"/>
          </p:nvPr>
        </p:nvSpPr>
        <p:spPr/>
        <p:txBody>
          <a:bodyPr>
            <a:normAutofit fontScale="90000"/>
          </a:bodyPr>
          <a:lstStyle/>
          <a:p>
            <a:r>
              <a:rPr lang="en-US" dirty="0"/>
              <a:t> Traffic Flows Within a BSS</a:t>
            </a:r>
            <a:br>
              <a:rPr lang="en-US" dirty="0"/>
            </a:br>
            <a:endParaRPr lang="en-US" dirty="0"/>
          </a:p>
        </p:txBody>
      </p:sp>
      <p:pic>
        <p:nvPicPr>
          <p:cNvPr id="4" name="Content Placeholder 3">
            <a:extLst>
              <a:ext uri="{FF2B5EF4-FFF2-40B4-BE49-F238E27FC236}">
                <a16:creationId xmlns:a16="http://schemas.microsoft.com/office/drawing/2014/main" id="{A54BE286-693E-464B-96F2-D6C93454B2DA}"/>
              </a:ext>
            </a:extLst>
          </p:cNvPr>
          <p:cNvPicPr>
            <a:picLocks noGrp="1" noChangeAspect="1"/>
          </p:cNvPicPr>
          <p:nvPr>
            <p:ph idx="1"/>
          </p:nvPr>
        </p:nvPicPr>
        <p:blipFill>
          <a:blip r:embed="rId2"/>
          <a:stretch>
            <a:fillRect/>
          </a:stretch>
        </p:blipFill>
        <p:spPr>
          <a:xfrm>
            <a:off x="1223209" y="2249488"/>
            <a:ext cx="6697582" cy="4324350"/>
          </a:xfrm>
          <a:prstGeom prst="rect">
            <a:avLst/>
          </a:prstGeom>
        </p:spPr>
      </p:pic>
    </p:spTree>
    <p:extLst>
      <p:ext uri="{BB962C8B-B14F-4D97-AF65-F5344CB8AC3E}">
        <p14:creationId xmlns:p14="http://schemas.microsoft.com/office/powerpoint/2010/main" val="96357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2525-80A0-4C36-9A4A-D7E5005E839D}"/>
              </a:ext>
            </a:extLst>
          </p:cNvPr>
          <p:cNvSpPr>
            <a:spLocks noGrp="1"/>
          </p:cNvSpPr>
          <p:nvPr>
            <p:ph type="title"/>
          </p:nvPr>
        </p:nvSpPr>
        <p:spPr/>
        <p:txBody>
          <a:bodyPr>
            <a:normAutofit fontScale="90000"/>
          </a:bodyPr>
          <a:lstStyle/>
          <a:p>
            <a:r>
              <a:rPr lang="en-US" dirty="0"/>
              <a:t>Distribution System Supporting a BSS</a:t>
            </a:r>
          </a:p>
        </p:txBody>
      </p:sp>
      <p:pic>
        <p:nvPicPr>
          <p:cNvPr id="4" name="Content Placeholder 3">
            <a:extLst>
              <a:ext uri="{FF2B5EF4-FFF2-40B4-BE49-F238E27FC236}">
                <a16:creationId xmlns:a16="http://schemas.microsoft.com/office/drawing/2014/main" id="{0AADA839-509B-4FE8-9592-9A852B1CFE6E}"/>
              </a:ext>
            </a:extLst>
          </p:cNvPr>
          <p:cNvPicPr>
            <a:picLocks noGrp="1" noChangeAspect="1"/>
          </p:cNvPicPr>
          <p:nvPr>
            <p:ph idx="1"/>
          </p:nvPr>
        </p:nvPicPr>
        <p:blipFill>
          <a:blip r:embed="rId2"/>
          <a:stretch>
            <a:fillRect/>
          </a:stretch>
        </p:blipFill>
        <p:spPr>
          <a:xfrm>
            <a:off x="2444328" y="2249488"/>
            <a:ext cx="4255344" cy="4324350"/>
          </a:xfrm>
          <a:prstGeom prst="rect">
            <a:avLst/>
          </a:prstGeom>
        </p:spPr>
      </p:pic>
    </p:spTree>
    <p:extLst>
      <p:ext uri="{BB962C8B-B14F-4D97-AF65-F5344CB8AC3E}">
        <p14:creationId xmlns:p14="http://schemas.microsoft.com/office/powerpoint/2010/main" val="375866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11F5-4F3A-4362-835D-F0D07DA8C4C0}"/>
              </a:ext>
            </a:extLst>
          </p:cNvPr>
          <p:cNvSpPr>
            <a:spLocks noGrp="1"/>
          </p:cNvSpPr>
          <p:nvPr>
            <p:ph type="title"/>
          </p:nvPr>
        </p:nvSpPr>
        <p:spPr/>
        <p:txBody>
          <a:bodyPr>
            <a:normAutofit fontScale="90000"/>
          </a:bodyPr>
          <a:lstStyle/>
          <a:p>
            <a:r>
              <a:rPr lang="en-US" dirty="0"/>
              <a:t>Supporting Multiple SSIDs on One AP</a:t>
            </a:r>
            <a:br>
              <a:rPr lang="en-US" dirty="0"/>
            </a:br>
            <a:endParaRPr lang="en-US" dirty="0"/>
          </a:p>
        </p:txBody>
      </p:sp>
      <p:pic>
        <p:nvPicPr>
          <p:cNvPr id="4" name="Content Placeholder 3">
            <a:extLst>
              <a:ext uri="{FF2B5EF4-FFF2-40B4-BE49-F238E27FC236}">
                <a16:creationId xmlns:a16="http://schemas.microsoft.com/office/drawing/2014/main" id="{EE9268F4-86B6-4BBA-8490-421A4F295957}"/>
              </a:ext>
            </a:extLst>
          </p:cNvPr>
          <p:cNvPicPr>
            <a:picLocks noGrp="1" noChangeAspect="1"/>
          </p:cNvPicPr>
          <p:nvPr>
            <p:ph idx="1"/>
          </p:nvPr>
        </p:nvPicPr>
        <p:blipFill>
          <a:blip r:embed="rId2"/>
          <a:stretch>
            <a:fillRect/>
          </a:stretch>
        </p:blipFill>
        <p:spPr>
          <a:xfrm>
            <a:off x="1047990" y="2249488"/>
            <a:ext cx="7048019" cy="4324350"/>
          </a:xfrm>
          <a:prstGeom prst="rect">
            <a:avLst/>
          </a:prstGeom>
        </p:spPr>
      </p:pic>
    </p:spTree>
    <p:extLst>
      <p:ext uri="{BB962C8B-B14F-4D97-AF65-F5344CB8AC3E}">
        <p14:creationId xmlns:p14="http://schemas.microsoft.com/office/powerpoint/2010/main" val="2364243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99CA-4E83-4647-A1E4-87B0DDF6E4F1}"/>
              </a:ext>
            </a:extLst>
          </p:cNvPr>
          <p:cNvSpPr>
            <a:spLocks noGrp="1"/>
          </p:cNvSpPr>
          <p:nvPr>
            <p:ph type="title"/>
          </p:nvPr>
        </p:nvSpPr>
        <p:spPr/>
        <p:txBody>
          <a:bodyPr>
            <a:normAutofit fontScale="90000"/>
          </a:bodyPr>
          <a:lstStyle/>
          <a:p>
            <a:r>
              <a:rPr lang="en-US" dirty="0"/>
              <a:t>Scaling Wireless Coverage with an 802.11 Extended Service Set</a:t>
            </a:r>
            <a:br>
              <a:rPr lang="en-US" dirty="0"/>
            </a:br>
            <a:endParaRPr lang="en-US" dirty="0"/>
          </a:p>
        </p:txBody>
      </p:sp>
      <p:pic>
        <p:nvPicPr>
          <p:cNvPr id="4" name="Content Placeholder 3">
            <a:extLst>
              <a:ext uri="{FF2B5EF4-FFF2-40B4-BE49-F238E27FC236}">
                <a16:creationId xmlns:a16="http://schemas.microsoft.com/office/drawing/2014/main" id="{B1A9BFDE-6C6F-40B4-8A23-168D7EB739DB}"/>
              </a:ext>
            </a:extLst>
          </p:cNvPr>
          <p:cNvPicPr>
            <a:picLocks noGrp="1" noChangeAspect="1"/>
          </p:cNvPicPr>
          <p:nvPr>
            <p:ph idx="1"/>
          </p:nvPr>
        </p:nvPicPr>
        <p:blipFill>
          <a:blip r:embed="rId2"/>
          <a:stretch>
            <a:fillRect/>
          </a:stretch>
        </p:blipFill>
        <p:spPr>
          <a:xfrm>
            <a:off x="2213264" y="2249488"/>
            <a:ext cx="4717472" cy="4324350"/>
          </a:xfrm>
          <a:prstGeom prst="rect">
            <a:avLst/>
          </a:prstGeom>
        </p:spPr>
      </p:pic>
    </p:spTree>
    <p:extLst>
      <p:ext uri="{BB962C8B-B14F-4D97-AF65-F5344CB8AC3E}">
        <p14:creationId xmlns:p14="http://schemas.microsoft.com/office/powerpoint/2010/main" val="32630057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1182</TotalTime>
  <Words>349</Words>
  <Application>Microsoft Office PowerPoint</Application>
  <PresentationFormat>On-screen Show (4:3)</PresentationFormat>
  <Paragraphs>40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Georgia</vt:lpstr>
      <vt:lpstr>Trebuchet MS</vt:lpstr>
      <vt:lpstr>Wingdings 2</vt:lpstr>
      <vt:lpstr>Urban</vt:lpstr>
      <vt:lpstr>CCNA 200-301, Volume I</vt:lpstr>
      <vt:lpstr>Objectives</vt:lpstr>
      <vt:lpstr>Unidirectional vs. Bidirectional Communication</vt:lpstr>
      <vt:lpstr>Interference from Simultaneous Transmissions </vt:lpstr>
      <vt:lpstr>802.11 Basic Service Set </vt:lpstr>
      <vt:lpstr> Traffic Flows Within a BSS </vt:lpstr>
      <vt:lpstr>Distribution System Supporting a BSS</vt:lpstr>
      <vt:lpstr>Supporting Multiple SSIDs on One AP </vt:lpstr>
      <vt:lpstr>Scaling Wireless Coverage with an 802.11 Extended Service Set </vt:lpstr>
      <vt:lpstr>802.11 Independent Basic Service Set </vt:lpstr>
      <vt:lpstr>Extending the Range of an AP with a Wireless Repeater </vt:lpstr>
      <vt:lpstr>Nonwireless Device Connecting Through a Workgroup Bridge </vt:lpstr>
      <vt:lpstr>Point-to-Point Outdoor Bridge </vt:lpstr>
      <vt:lpstr>Point-to-Multipoint Outdoor Bridge </vt:lpstr>
      <vt:lpstr>Typical Wireless Mesh Network </vt:lpstr>
      <vt:lpstr>RF Overview </vt:lpstr>
      <vt:lpstr>Traveling Electric and Magnetic Waves</vt:lpstr>
      <vt:lpstr>Wave Propagation with an Idealistic Antenna</vt:lpstr>
      <vt:lpstr>Cycles Within a Wave</vt:lpstr>
      <vt:lpstr> Frequency Unit Names </vt:lpstr>
      <vt:lpstr> Continuous Frequency Spectrum</vt:lpstr>
      <vt:lpstr>Wireless Bands and Channels </vt:lpstr>
      <vt:lpstr>Basic Characteristics of Some IEEE 802.11 Amendments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CCENT/CCNA ICND 1</dc:title>
  <dc:creator>Tony</dc:creator>
  <cp:lastModifiedBy>Jennifer Frew</cp:lastModifiedBy>
  <cp:revision>38</cp:revision>
  <dcterms:created xsi:type="dcterms:W3CDTF">2012-02-18T21:40:25Z</dcterms:created>
  <dcterms:modified xsi:type="dcterms:W3CDTF">2019-10-04T19:42:24Z</dcterms:modified>
</cp:coreProperties>
</file>