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730" y="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705600" y="4206240"/>
            <a:ext cx="960120" cy="457200"/>
          </a:xfrm>
        </p:spPr>
        <p:txBody>
          <a:bodyPr/>
          <a:lstStyle/>
          <a:p>
            <a:fld id="{FD998CCF-2238-49BC-9B6D-DD035147864F}" type="datetimeFigureOut">
              <a:rPr lang="en-US" smtClean="0"/>
              <a:pPr/>
              <a:t>9/23/2019</a:t>
            </a:fld>
            <a:endParaRPr lang="en-US" dirty="0"/>
          </a:p>
        </p:txBody>
      </p:sp>
      <p:sp>
        <p:nvSpPr>
          <p:cNvPr id="17" name="Footer Placeholder 16"/>
          <p:cNvSpPr>
            <a:spLocks noGrp="1"/>
          </p:cNvSpPr>
          <p:nvPr>
            <p:ph type="ftr" sz="quarter" idx="11"/>
          </p:nvPr>
        </p:nvSpPr>
        <p:spPr>
          <a:xfrm>
            <a:off x="5410200" y="4205288"/>
            <a:ext cx="1295400" cy="457200"/>
          </a:xfrm>
        </p:spPr>
        <p:txBody>
          <a:bodyPr/>
          <a:lstStyle/>
          <a:p>
            <a:endParaRPr lang="en-US" dirty="0"/>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A95625B5-4382-4363-943F-EACF1C98F2D1}"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D998CCF-2238-49BC-9B6D-DD035147864F}" type="datetimeFigureOut">
              <a:rPr lang="en-US" smtClean="0"/>
              <a:pPr/>
              <a:t>9/23/2019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5625B5-4382-4363-943F-EACF1C98F2D1}"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D998CCF-2238-49BC-9B6D-DD035147864F}" type="datetimeFigureOut">
              <a:rPr lang="en-US" smtClean="0"/>
              <a:pPr/>
              <a:t>9/23/2019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5625B5-4382-4363-943F-EACF1C98F2D1}"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D998CCF-2238-49BC-9B6D-DD035147864F}" type="datetimeFigureOut">
              <a:rPr lang="en-US" smtClean="0"/>
              <a:pPr/>
              <a:t>9/23/2019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5625B5-4382-4363-943F-EACF1C98F2D1}"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FD998CCF-2238-49BC-9B6D-DD035147864F}" type="datetimeFigureOut">
              <a:rPr lang="en-US" smtClean="0"/>
              <a:pPr/>
              <a:t>9/23/2019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5625B5-4382-4363-943F-EACF1C98F2D1}"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D998CCF-2238-49BC-9B6D-DD035147864F}" type="datetimeFigureOut">
              <a:rPr lang="en-US" smtClean="0"/>
              <a:pPr/>
              <a:t>9/23/2019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95625B5-4382-4363-943F-EACF1C98F2D1}"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fld id="{FD998CCF-2238-49BC-9B6D-DD035147864F}" type="datetimeFigureOut">
              <a:rPr lang="en-US" smtClean="0"/>
              <a:pPr/>
              <a:t>9/23/2019</a:t>
            </a:fld>
            <a:endParaRPr lang="en-US" dirty="0"/>
          </a:p>
        </p:txBody>
      </p:sp>
      <p:sp>
        <p:nvSpPr>
          <p:cNvPr id="27" name="Slide Number Placeholder 26"/>
          <p:cNvSpPr>
            <a:spLocks noGrp="1"/>
          </p:cNvSpPr>
          <p:nvPr>
            <p:ph type="sldNum" sz="quarter" idx="11"/>
          </p:nvPr>
        </p:nvSpPr>
        <p:spPr/>
        <p:txBody>
          <a:bodyPr rtlCol="0"/>
          <a:lstStyle/>
          <a:p>
            <a:fld id="{A95625B5-4382-4363-943F-EACF1C98F2D1}" type="slidenum">
              <a:rPr lang="en-US" smtClean="0"/>
              <a:pPr/>
              <a:t>‹#›</a:t>
            </a:fld>
            <a:endParaRPr lang="en-US" dirty="0"/>
          </a:p>
        </p:txBody>
      </p:sp>
      <p:sp>
        <p:nvSpPr>
          <p:cNvPr id="28" name="Footer Placeholder 27"/>
          <p:cNvSpPr>
            <a:spLocks noGrp="1"/>
          </p:cNvSpPr>
          <p:nvPr>
            <p:ph type="ftr" sz="quarter" idx="12"/>
          </p:nvPr>
        </p:nvSpPr>
        <p:spPr/>
        <p:txBody>
          <a:bodyPr rtlCol="0"/>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6583680" y="612648"/>
            <a:ext cx="957264" cy="457200"/>
          </a:xfrm>
        </p:spPr>
        <p:txBody>
          <a:bodyPr/>
          <a:lstStyle/>
          <a:p>
            <a:fld id="{FD998CCF-2238-49BC-9B6D-DD035147864F}" type="datetimeFigureOut">
              <a:rPr lang="en-US" smtClean="0"/>
              <a:pPr/>
              <a:t>9/23/2019</a:t>
            </a:fld>
            <a:endParaRPr lang="en-US" dirty="0"/>
          </a:p>
        </p:txBody>
      </p:sp>
      <p:sp>
        <p:nvSpPr>
          <p:cNvPr id="4" name="Footer Placeholder 3"/>
          <p:cNvSpPr>
            <a:spLocks noGrp="1"/>
          </p:cNvSpPr>
          <p:nvPr>
            <p:ph type="ftr" sz="quarter" idx="11"/>
          </p:nvPr>
        </p:nvSpPr>
        <p:spPr>
          <a:xfrm>
            <a:off x="5257800" y="612648"/>
            <a:ext cx="1325880" cy="457200"/>
          </a:xfrm>
        </p:spPr>
        <p:txBody>
          <a:bodyPr/>
          <a:lstStyle/>
          <a:p>
            <a:endParaRPr lang="en-US" dirty="0"/>
          </a:p>
        </p:txBody>
      </p:sp>
      <p:sp>
        <p:nvSpPr>
          <p:cNvPr id="5" name="Slide Number Placeholder 4"/>
          <p:cNvSpPr>
            <a:spLocks noGrp="1"/>
          </p:cNvSpPr>
          <p:nvPr>
            <p:ph type="sldNum" sz="quarter" idx="12"/>
          </p:nvPr>
        </p:nvSpPr>
        <p:spPr>
          <a:xfrm>
            <a:off x="8174736" y="2272"/>
            <a:ext cx="762000" cy="365760"/>
          </a:xfrm>
        </p:spPr>
        <p:txBody>
          <a:bodyPr/>
          <a:lstStyle/>
          <a:p>
            <a:fld id="{A95625B5-4382-4363-943F-EACF1C98F2D1}"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998CCF-2238-49BC-9B6D-DD035147864F}" type="datetimeFigureOut">
              <a:rPr lang="en-US" smtClean="0"/>
              <a:pPr/>
              <a:t>9/23/2019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95625B5-4382-4363-943F-EACF1C98F2D1}"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D998CCF-2238-49BC-9B6D-DD035147864F}" type="datetimeFigureOut">
              <a:rPr lang="en-US" smtClean="0"/>
              <a:pPr/>
              <a:t>9/23/2019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95625B5-4382-4363-943F-EACF1C98F2D1}"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FD998CCF-2238-49BC-9B6D-DD035147864F}" type="datetimeFigureOut">
              <a:rPr lang="en-US" smtClean="0"/>
              <a:pPr/>
              <a:t>9/23/2019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95625B5-4382-4363-943F-EACF1C98F2D1}"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FD998CCF-2238-49BC-9B6D-DD035147864F}" type="datetimeFigureOut">
              <a:rPr lang="en-US" smtClean="0"/>
              <a:pPr/>
              <a:t>9/23/2019</a:t>
            </a:fld>
            <a:endParaRPr lang="en-US" dirty="0"/>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dirty="0"/>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A95625B5-4382-4363-943F-EACF1C98F2D1}"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CCNA 200-301, Volume I</a:t>
            </a:r>
          </a:p>
        </p:txBody>
      </p:sp>
      <p:sp>
        <p:nvSpPr>
          <p:cNvPr id="3" name="Subtitle 2"/>
          <p:cNvSpPr>
            <a:spLocks noGrp="1"/>
          </p:cNvSpPr>
          <p:nvPr>
            <p:ph type="subTitle" idx="1"/>
          </p:nvPr>
        </p:nvSpPr>
        <p:spPr/>
        <p:txBody>
          <a:bodyPr/>
          <a:lstStyle/>
          <a:p>
            <a:r>
              <a:rPr lang="en-US" dirty="0"/>
              <a:t>Chapter 27</a:t>
            </a:r>
          </a:p>
          <a:p>
            <a:r>
              <a:rPr lang="en-US" b="1" dirty="0"/>
              <a:t>Analyzing Cisco Wireless Architectures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8C877-B8B5-4D59-8FAD-75025FAFB79E}"/>
              </a:ext>
            </a:extLst>
          </p:cNvPr>
          <p:cNvSpPr>
            <a:spLocks noGrp="1"/>
          </p:cNvSpPr>
          <p:nvPr>
            <p:ph type="title"/>
          </p:nvPr>
        </p:nvSpPr>
        <p:spPr>
          <a:xfrm>
            <a:off x="457200" y="457200"/>
            <a:ext cx="8229600" cy="1066800"/>
          </a:xfrm>
        </p:spPr>
        <p:txBody>
          <a:bodyPr/>
          <a:lstStyle/>
          <a:p>
            <a:r>
              <a:rPr lang="en-US" dirty="0"/>
              <a:t>WLC Functions</a:t>
            </a:r>
          </a:p>
        </p:txBody>
      </p:sp>
      <p:sp>
        <p:nvSpPr>
          <p:cNvPr id="3" name="Content Placeholder 2">
            <a:extLst>
              <a:ext uri="{FF2B5EF4-FFF2-40B4-BE49-F238E27FC236}">
                <a16:creationId xmlns:a16="http://schemas.microsoft.com/office/drawing/2014/main" id="{32E9F5A6-DF93-4DE0-BF2A-210B6FB193FB}"/>
              </a:ext>
            </a:extLst>
          </p:cNvPr>
          <p:cNvSpPr>
            <a:spLocks noGrp="1"/>
          </p:cNvSpPr>
          <p:nvPr>
            <p:ph idx="1"/>
          </p:nvPr>
        </p:nvSpPr>
        <p:spPr>
          <a:xfrm>
            <a:off x="457200" y="1533144"/>
            <a:ext cx="7848600" cy="4821936"/>
          </a:xfrm>
        </p:spPr>
        <p:txBody>
          <a:bodyPr>
            <a:noAutofit/>
          </a:bodyPr>
          <a:lstStyle/>
          <a:p>
            <a:r>
              <a:rPr lang="en-US" sz="1200" dirty="0"/>
              <a:t>Dynamic channel assignment: The WLC can automatically choose and configure the RF channel used by each AP, based on other active access points in the area. </a:t>
            </a:r>
          </a:p>
          <a:p>
            <a:endParaRPr lang="en-US" sz="1200" dirty="0"/>
          </a:p>
          <a:p>
            <a:r>
              <a:rPr lang="en-US" sz="1200" dirty="0"/>
              <a:t>Transmit power optimization: The WLC can automatically set the transmit power of each AP based on the coverage area needed. </a:t>
            </a:r>
          </a:p>
          <a:p>
            <a:endParaRPr lang="en-US" sz="1200" dirty="0"/>
          </a:p>
          <a:p>
            <a:r>
              <a:rPr lang="en-US" sz="1200" dirty="0"/>
              <a:t>Self-healing wireless coverage: If an AP radio dies, the coverage hole can be “healed” by turning up the transmit power of surrounding APs automatically.</a:t>
            </a:r>
          </a:p>
          <a:p>
            <a:endParaRPr lang="en-US" sz="1200" dirty="0"/>
          </a:p>
          <a:p>
            <a:r>
              <a:rPr lang="en-US" sz="1200" dirty="0"/>
              <a:t>Flexible client roaming: Clients can roam between APs with very fast roaming times.</a:t>
            </a:r>
          </a:p>
          <a:p>
            <a:endParaRPr lang="en-US" sz="1200" dirty="0"/>
          </a:p>
          <a:p>
            <a:r>
              <a:rPr lang="en-US" sz="1200" dirty="0"/>
              <a:t>Dynamic client load balancing: If two or more APs are positioned to cover the same geographic area, the WLC can associate clients with the least used AP. This distributes the client load across the APs. </a:t>
            </a:r>
          </a:p>
          <a:p>
            <a:endParaRPr lang="en-US" sz="1200" dirty="0"/>
          </a:p>
          <a:p>
            <a:r>
              <a:rPr lang="en-US" sz="1200" dirty="0"/>
              <a:t>RF monitoring: The WLC manages each AP so that it scans channels to monitor the RF usage. By listening to a channel, the WLC can remotely gather information about RF interference, noise, signals from neighboring APs, and signals from rogue APs or ad hoc clients. </a:t>
            </a:r>
          </a:p>
          <a:p>
            <a:endParaRPr lang="en-US" sz="1200" dirty="0"/>
          </a:p>
          <a:p>
            <a:r>
              <a:rPr lang="en-US" sz="1200" dirty="0"/>
              <a:t>Security management: The WLC can authenticate clients from a central service and can require wireless clients to obtain an IP address from a trusted DHCP server before allowing them to associate and access the WLAN. </a:t>
            </a:r>
          </a:p>
          <a:p>
            <a:endParaRPr lang="en-US" sz="1200" dirty="0"/>
          </a:p>
          <a:p>
            <a:r>
              <a:rPr lang="en-US" sz="1200" dirty="0"/>
              <a:t>Wireless intrusion protection system: Leveraging its central location, the WLC can monitor client data to detect and prevent malicious activity.</a:t>
            </a:r>
          </a:p>
        </p:txBody>
      </p:sp>
    </p:spTree>
    <p:extLst>
      <p:ext uri="{BB962C8B-B14F-4D97-AF65-F5344CB8AC3E}">
        <p14:creationId xmlns:p14="http://schemas.microsoft.com/office/powerpoint/2010/main" val="2162662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63227-5BEA-4BAF-A31B-DBE3E91E67BC}"/>
              </a:ext>
            </a:extLst>
          </p:cNvPr>
          <p:cNvSpPr>
            <a:spLocks noGrp="1"/>
          </p:cNvSpPr>
          <p:nvPr>
            <p:ph type="title"/>
          </p:nvPr>
        </p:nvSpPr>
        <p:spPr>
          <a:xfrm>
            <a:off x="457200" y="914400"/>
            <a:ext cx="8229600" cy="1066800"/>
          </a:xfrm>
        </p:spPr>
        <p:txBody>
          <a:bodyPr>
            <a:normAutofit fontScale="90000"/>
          </a:bodyPr>
          <a:lstStyle/>
          <a:p>
            <a:r>
              <a:rPr lang="en-US" dirty="0"/>
              <a:t>WLC Location in a Unified Deployment</a:t>
            </a:r>
            <a:br>
              <a:rPr lang="en-US" dirty="0"/>
            </a:br>
            <a:endParaRPr lang="en-US" dirty="0"/>
          </a:p>
        </p:txBody>
      </p:sp>
      <p:pic>
        <p:nvPicPr>
          <p:cNvPr id="4" name="Content Placeholder 3">
            <a:extLst>
              <a:ext uri="{FF2B5EF4-FFF2-40B4-BE49-F238E27FC236}">
                <a16:creationId xmlns:a16="http://schemas.microsoft.com/office/drawing/2014/main" id="{5ED28BBF-DB5B-4B52-9384-A7E0D9063E60}"/>
              </a:ext>
            </a:extLst>
          </p:cNvPr>
          <p:cNvPicPr>
            <a:picLocks noGrp="1" noChangeAspect="1"/>
          </p:cNvPicPr>
          <p:nvPr>
            <p:ph idx="1"/>
          </p:nvPr>
        </p:nvPicPr>
        <p:blipFill rotWithShape="1">
          <a:blip r:embed="rId2"/>
          <a:srcRect t="2606"/>
          <a:stretch/>
        </p:blipFill>
        <p:spPr>
          <a:xfrm>
            <a:off x="2226699" y="2362200"/>
            <a:ext cx="4690601" cy="4211638"/>
          </a:xfrm>
          <a:prstGeom prst="rect">
            <a:avLst/>
          </a:prstGeom>
        </p:spPr>
      </p:pic>
    </p:spTree>
    <p:extLst>
      <p:ext uri="{BB962C8B-B14F-4D97-AF65-F5344CB8AC3E}">
        <p14:creationId xmlns:p14="http://schemas.microsoft.com/office/powerpoint/2010/main" val="24382187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E1429-64F5-4C18-8297-074EC4A94F30}"/>
              </a:ext>
            </a:extLst>
          </p:cNvPr>
          <p:cNvSpPr>
            <a:spLocks noGrp="1"/>
          </p:cNvSpPr>
          <p:nvPr>
            <p:ph type="title"/>
          </p:nvPr>
        </p:nvSpPr>
        <p:spPr/>
        <p:txBody>
          <a:bodyPr>
            <a:normAutofit fontScale="90000"/>
          </a:bodyPr>
          <a:lstStyle/>
          <a:p>
            <a:r>
              <a:rPr lang="en-US" dirty="0"/>
              <a:t>WLC Location in a Cloud-based Deployment</a:t>
            </a:r>
            <a:br>
              <a:rPr lang="en-US" dirty="0"/>
            </a:br>
            <a:endParaRPr lang="en-US" dirty="0"/>
          </a:p>
        </p:txBody>
      </p:sp>
      <p:pic>
        <p:nvPicPr>
          <p:cNvPr id="4" name="Content Placeholder 3">
            <a:extLst>
              <a:ext uri="{FF2B5EF4-FFF2-40B4-BE49-F238E27FC236}">
                <a16:creationId xmlns:a16="http://schemas.microsoft.com/office/drawing/2014/main" id="{8E12E23A-40AE-4D2D-871E-8F6C175ADC94}"/>
              </a:ext>
            </a:extLst>
          </p:cNvPr>
          <p:cNvPicPr>
            <a:picLocks noGrp="1" noChangeAspect="1"/>
          </p:cNvPicPr>
          <p:nvPr>
            <p:ph idx="1"/>
          </p:nvPr>
        </p:nvPicPr>
        <p:blipFill>
          <a:blip r:embed="rId2"/>
          <a:stretch>
            <a:fillRect/>
          </a:stretch>
        </p:blipFill>
        <p:spPr>
          <a:xfrm>
            <a:off x="2357240" y="2249488"/>
            <a:ext cx="4429520" cy="4324350"/>
          </a:xfrm>
          <a:prstGeom prst="rect">
            <a:avLst/>
          </a:prstGeom>
        </p:spPr>
      </p:pic>
    </p:spTree>
    <p:extLst>
      <p:ext uri="{BB962C8B-B14F-4D97-AF65-F5344CB8AC3E}">
        <p14:creationId xmlns:p14="http://schemas.microsoft.com/office/powerpoint/2010/main" val="34237718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0B17E-391B-4E0E-8EEA-BB23CE607C0C}"/>
              </a:ext>
            </a:extLst>
          </p:cNvPr>
          <p:cNvSpPr>
            <a:spLocks noGrp="1"/>
          </p:cNvSpPr>
          <p:nvPr>
            <p:ph type="title"/>
          </p:nvPr>
        </p:nvSpPr>
        <p:spPr/>
        <p:txBody>
          <a:bodyPr>
            <a:normAutofit fontScale="90000"/>
          </a:bodyPr>
          <a:lstStyle/>
          <a:p>
            <a:r>
              <a:rPr lang="en-US" dirty="0"/>
              <a:t>WLC Location in an Embedded Deployment</a:t>
            </a:r>
            <a:br>
              <a:rPr lang="en-US" dirty="0"/>
            </a:br>
            <a:endParaRPr lang="en-US" dirty="0"/>
          </a:p>
        </p:txBody>
      </p:sp>
      <p:pic>
        <p:nvPicPr>
          <p:cNvPr id="4" name="Content Placeholder 3">
            <a:extLst>
              <a:ext uri="{FF2B5EF4-FFF2-40B4-BE49-F238E27FC236}">
                <a16:creationId xmlns:a16="http://schemas.microsoft.com/office/drawing/2014/main" id="{4A56B5B9-7990-4F34-A32E-087AEF346D9C}"/>
              </a:ext>
            </a:extLst>
          </p:cNvPr>
          <p:cNvPicPr>
            <a:picLocks noGrp="1" noChangeAspect="1"/>
          </p:cNvPicPr>
          <p:nvPr>
            <p:ph idx="1"/>
          </p:nvPr>
        </p:nvPicPr>
        <p:blipFill>
          <a:blip r:embed="rId2"/>
          <a:stretch>
            <a:fillRect/>
          </a:stretch>
        </p:blipFill>
        <p:spPr>
          <a:xfrm>
            <a:off x="1975991" y="2249488"/>
            <a:ext cx="5192018" cy="4324350"/>
          </a:xfrm>
          <a:prstGeom prst="rect">
            <a:avLst/>
          </a:prstGeom>
        </p:spPr>
      </p:pic>
    </p:spTree>
    <p:extLst>
      <p:ext uri="{BB962C8B-B14F-4D97-AF65-F5344CB8AC3E}">
        <p14:creationId xmlns:p14="http://schemas.microsoft.com/office/powerpoint/2010/main" val="17144214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AC770-206A-4BF1-9851-572E1BA7BD85}"/>
              </a:ext>
            </a:extLst>
          </p:cNvPr>
          <p:cNvSpPr>
            <a:spLocks noGrp="1"/>
          </p:cNvSpPr>
          <p:nvPr>
            <p:ph type="title"/>
          </p:nvPr>
        </p:nvSpPr>
        <p:spPr/>
        <p:txBody>
          <a:bodyPr>
            <a:normAutofit fontScale="90000"/>
          </a:bodyPr>
          <a:lstStyle/>
          <a:p>
            <a:r>
              <a:rPr lang="en-US" dirty="0"/>
              <a:t>WLC Location in a Mobility Express Deployment</a:t>
            </a:r>
            <a:br>
              <a:rPr lang="en-US" dirty="0"/>
            </a:br>
            <a:endParaRPr lang="en-US" dirty="0"/>
          </a:p>
        </p:txBody>
      </p:sp>
      <p:pic>
        <p:nvPicPr>
          <p:cNvPr id="4" name="Content Placeholder 3">
            <a:extLst>
              <a:ext uri="{FF2B5EF4-FFF2-40B4-BE49-F238E27FC236}">
                <a16:creationId xmlns:a16="http://schemas.microsoft.com/office/drawing/2014/main" id="{F7EB6960-4BEB-4A02-B7AB-1FFB6AE43B27}"/>
              </a:ext>
            </a:extLst>
          </p:cNvPr>
          <p:cNvPicPr>
            <a:picLocks noGrp="1" noChangeAspect="1"/>
          </p:cNvPicPr>
          <p:nvPr>
            <p:ph idx="1"/>
          </p:nvPr>
        </p:nvPicPr>
        <p:blipFill>
          <a:blip r:embed="rId2"/>
          <a:stretch>
            <a:fillRect/>
          </a:stretch>
        </p:blipFill>
        <p:spPr>
          <a:xfrm>
            <a:off x="1943474" y="2249488"/>
            <a:ext cx="5257052" cy="4324350"/>
          </a:xfrm>
          <a:prstGeom prst="rect">
            <a:avLst/>
          </a:prstGeom>
        </p:spPr>
      </p:pic>
    </p:spTree>
    <p:extLst>
      <p:ext uri="{BB962C8B-B14F-4D97-AF65-F5344CB8AC3E}">
        <p14:creationId xmlns:p14="http://schemas.microsoft.com/office/powerpoint/2010/main" val="11961771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20A87-3A21-463B-8BAC-198091038A26}"/>
              </a:ext>
            </a:extLst>
          </p:cNvPr>
          <p:cNvSpPr>
            <a:spLocks noGrp="1"/>
          </p:cNvSpPr>
          <p:nvPr>
            <p:ph type="title"/>
          </p:nvPr>
        </p:nvSpPr>
        <p:spPr/>
        <p:txBody>
          <a:bodyPr>
            <a:normAutofit fontScale="90000"/>
          </a:bodyPr>
          <a:lstStyle/>
          <a:p>
            <a:r>
              <a:rPr lang="en-US" dirty="0"/>
              <a:t>Summary of WLC Deployment Models</a:t>
            </a:r>
          </a:p>
        </p:txBody>
      </p:sp>
      <p:pic>
        <p:nvPicPr>
          <p:cNvPr id="4" name="Content Placeholder 3">
            <a:extLst>
              <a:ext uri="{FF2B5EF4-FFF2-40B4-BE49-F238E27FC236}">
                <a16:creationId xmlns:a16="http://schemas.microsoft.com/office/drawing/2014/main" id="{B890AED6-1542-412F-AC35-11890C206325}"/>
              </a:ext>
            </a:extLst>
          </p:cNvPr>
          <p:cNvPicPr>
            <a:picLocks noGrp="1" noChangeAspect="1"/>
          </p:cNvPicPr>
          <p:nvPr>
            <p:ph idx="1"/>
          </p:nvPr>
        </p:nvPicPr>
        <p:blipFill>
          <a:blip r:embed="rId2"/>
          <a:stretch>
            <a:fillRect/>
          </a:stretch>
        </p:blipFill>
        <p:spPr>
          <a:xfrm>
            <a:off x="504257" y="3125608"/>
            <a:ext cx="8135485" cy="2572109"/>
          </a:xfrm>
          <a:prstGeom prst="rect">
            <a:avLst/>
          </a:prstGeom>
        </p:spPr>
      </p:pic>
    </p:spTree>
    <p:extLst>
      <p:ext uri="{BB962C8B-B14F-4D97-AF65-F5344CB8AC3E}">
        <p14:creationId xmlns:p14="http://schemas.microsoft.com/office/powerpoint/2010/main" val="11952877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B74D9-8B96-4870-BF95-F54EA0DFC749}"/>
              </a:ext>
            </a:extLst>
          </p:cNvPr>
          <p:cNvSpPr>
            <a:spLocks noGrp="1"/>
          </p:cNvSpPr>
          <p:nvPr>
            <p:ph type="title"/>
          </p:nvPr>
        </p:nvSpPr>
        <p:spPr>
          <a:xfrm>
            <a:off x="457200" y="292608"/>
            <a:ext cx="8229600" cy="1066800"/>
          </a:xfrm>
        </p:spPr>
        <p:txBody>
          <a:bodyPr/>
          <a:lstStyle/>
          <a:p>
            <a:r>
              <a:rPr lang="en-US" dirty="0"/>
              <a:t>Cisco AP Modes </a:t>
            </a:r>
          </a:p>
        </p:txBody>
      </p:sp>
      <p:sp>
        <p:nvSpPr>
          <p:cNvPr id="3" name="Content Placeholder 2">
            <a:extLst>
              <a:ext uri="{FF2B5EF4-FFF2-40B4-BE49-F238E27FC236}">
                <a16:creationId xmlns:a16="http://schemas.microsoft.com/office/drawing/2014/main" id="{D4002951-C403-4C4B-A9C7-CC20F0CBAE90}"/>
              </a:ext>
            </a:extLst>
          </p:cNvPr>
          <p:cNvSpPr>
            <a:spLocks noGrp="1"/>
          </p:cNvSpPr>
          <p:nvPr>
            <p:ph idx="1"/>
          </p:nvPr>
        </p:nvSpPr>
        <p:spPr>
          <a:xfrm>
            <a:off x="457200" y="1219200"/>
            <a:ext cx="8229600" cy="5355336"/>
          </a:xfrm>
        </p:spPr>
        <p:txBody>
          <a:bodyPr>
            <a:normAutofit/>
          </a:bodyPr>
          <a:lstStyle/>
          <a:p>
            <a:r>
              <a:rPr lang="en-US" sz="1900" dirty="0"/>
              <a:t>Local: The default lightweight mode that offers one or more functioning BSSs on a specific channel. During times that it is not transmitting, the AP will scan the other channels to measure the level of noise, measure interference, discover rogue devices, and match against intrusion detection system (IDS) events. </a:t>
            </a:r>
          </a:p>
          <a:p>
            <a:r>
              <a:rPr lang="en-US" sz="1900" dirty="0"/>
              <a:t>Monitor: The AP does not transmit at all, but its receiver is enabled to act as a dedicated sensor. The AP checks for IDS events, detects rogue access points, and determines the position of stations through location-based services.</a:t>
            </a:r>
          </a:p>
          <a:p>
            <a:r>
              <a:rPr lang="en-US" sz="1900" dirty="0"/>
              <a:t>FlexConnect: An AP at a remote site can locally switch traffic between an SSID and a VLAN if its CAPWAP tunnel to the WLC is down and if it is configured to do so.</a:t>
            </a:r>
          </a:p>
          <a:p>
            <a:r>
              <a:rPr lang="en-US" sz="1900" dirty="0"/>
              <a:t>Sniffer: An AP dedicates its radios to receiving 802.11 traffic from other sources, much like a sniffer or packet capture device. The captured traffic is then forwarded to a PC running network analyzer software such as Wildpackets OmniPeek or WireShark, where it can be analyzed further.</a:t>
            </a:r>
          </a:p>
          <a:p>
            <a:endParaRPr lang="en-US" sz="1900" dirty="0"/>
          </a:p>
        </p:txBody>
      </p:sp>
    </p:spTree>
    <p:extLst>
      <p:ext uri="{BB962C8B-B14F-4D97-AF65-F5344CB8AC3E}">
        <p14:creationId xmlns:p14="http://schemas.microsoft.com/office/powerpoint/2010/main" val="37583583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B74D9-8B96-4870-BF95-F54EA0DFC749}"/>
              </a:ext>
            </a:extLst>
          </p:cNvPr>
          <p:cNvSpPr>
            <a:spLocks noGrp="1"/>
          </p:cNvSpPr>
          <p:nvPr>
            <p:ph type="title"/>
          </p:nvPr>
        </p:nvSpPr>
        <p:spPr>
          <a:xfrm>
            <a:off x="457200" y="457200"/>
            <a:ext cx="8229600" cy="1066800"/>
          </a:xfrm>
        </p:spPr>
        <p:txBody>
          <a:bodyPr/>
          <a:lstStyle/>
          <a:p>
            <a:r>
              <a:rPr lang="en-US" dirty="0"/>
              <a:t>Cisco AP Modes (Continued)  </a:t>
            </a:r>
          </a:p>
        </p:txBody>
      </p:sp>
      <p:sp>
        <p:nvSpPr>
          <p:cNvPr id="3" name="Content Placeholder 2">
            <a:extLst>
              <a:ext uri="{FF2B5EF4-FFF2-40B4-BE49-F238E27FC236}">
                <a16:creationId xmlns:a16="http://schemas.microsoft.com/office/drawing/2014/main" id="{D4002951-C403-4C4B-A9C7-CC20F0CBAE90}"/>
              </a:ext>
            </a:extLst>
          </p:cNvPr>
          <p:cNvSpPr>
            <a:spLocks noGrp="1"/>
          </p:cNvSpPr>
          <p:nvPr>
            <p:ph idx="1"/>
          </p:nvPr>
        </p:nvSpPr>
        <p:spPr>
          <a:xfrm>
            <a:off x="476250" y="1359408"/>
            <a:ext cx="8229600" cy="5355336"/>
          </a:xfrm>
        </p:spPr>
        <p:txBody>
          <a:bodyPr>
            <a:normAutofit/>
          </a:bodyPr>
          <a:lstStyle/>
          <a:p>
            <a:r>
              <a:rPr lang="en-US" sz="2100" dirty="0"/>
              <a:t>Rogue detector: An AP dedicates itself to detecting rogue devices by correlating MAC addresses heard on the wired network with those heard over the air. Rogue devices are those that appear on both networks. </a:t>
            </a:r>
          </a:p>
          <a:p>
            <a:r>
              <a:rPr lang="en-US" sz="2100" dirty="0"/>
              <a:t>Bridge: An AP becomes a dedicated bridge (point-to-point or point-to-multipoint) between two networks. Two APs in bridge mode can be used to link two locations separated by a distance. Multiple APs in bridge mode can form an indoor or outdoor mesh network. </a:t>
            </a:r>
          </a:p>
          <a:p>
            <a:r>
              <a:rPr lang="en-US" sz="2100" dirty="0"/>
              <a:t>Flex+Bridge: FlexConnect operation is enabled on a mesh AP. </a:t>
            </a:r>
          </a:p>
          <a:p>
            <a:r>
              <a:rPr lang="en-US" sz="2100" dirty="0"/>
              <a:t>SE-Connect: The AP dedicates its radios to spectrum analysis on all wireless channels. You can remotely connect a PC running software such as MetaGeek Chanalyzer or Cisco Spectrum Expert to the AP to collect and analyze the spectrum analysis data to discover sources of interference.</a:t>
            </a:r>
          </a:p>
          <a:p>
            <a:endParaRPr lang="en-US" sz="1600" dirty="0"/>
          </a:p>
          <a:p>
            <a:endParaRPr lang="en-US" sz="1600" dirty="0"/>
          </a:p>
        </p:txBody>
      </p:sp>
    </p:spTree>
    <p:extLst>
      <p:ext uri="{BB962C8B-B14F-4D97-AF65-F5344CB8AC3E}">
        <p14:creationId xmlns:p14="http://schemas.microsoft.com/office/powerpoint/2010/main" val="3129955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2440" y="609600"/>
            <a:ext cx="8229600" cy="1066800"/>
          </a:xfrm>
        </p:spPr>
        <p:txBody>
          <a:bodyPr/>
          <a:lstStyle/>
          <a:p>
            <a:r>
              <a:rPr lang="en-US" dirty="0"/>
              <a:t>Objectives</a:t>
            </a:r>
          </a:p>
        </p:txBody>
      </p:sp>
      <p:sp>
        <p:nvSpPr>
          <p:cNvPr id="3" name="Content Placeholder 2"/>
          <p:cNvSpPr>
            <a:spLocks noGrp="1"/>
          </p:cNvSpPr>
          <p:nvPr>
            <p:ph idx="1"/>
          </p:nvPr>
        </p:nvSpPr>
        <p:spPr/>
        <p:txBody>
          <a:bodyPr>
            <a:normAutofit/>
          </a:bodyPr>
          <a:lstStyle/>
          <a:p>
            <a:r>
              <a:rPr lang="en-US" dirty="0"/>
              <a:t>Autonomous AP Architectures</a:t>
            </a:r>
          </a:p>
          <a:p>
            <a:r>
              <a:rPr lang="en-US" dirty="0"/>
              <a:t>Cloud-based AP Architecture </a:t>
            </a:r>
          </a:p>
          <a:p>
            <a:r>
              <a:rPr lang="en-US" dirty="0"/>
              <a:t>Split-MAC Architectures</a:t>
            </a:r>
          </a:p>
          <a:p>
            <a:r>
              <a:rPr lang="en-US"/>
              <a:t>Comparing </a:t>
            </a:r>
            <a:r>
              <a:rPr lang="en-US" dirty="0"/>
              <a:t>Wireless LAN Controller Deployments </a:t>
            </a:r>
          </a:p>
          <a:p>
            <a:r>
              <a:rPr lang="en-US"/>
              <a:t>Comparing </a:t>
            </a:r>
            <a:r>
              <a:rPr lang="en-US" dirty="0"/>
              <a:t>Wireless LAN Controller Deployments </a:t>
            </a:r>
            <a:endParaRPr lang="en-US" dirty="0">
              <a:solidFill>
                <a:schemeClr val="tx1"/>
              </a:solidFill>
            </a:endParaRP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17AE2-2E33-481E-AB4C-5C6CB518414A}"/>
              </a:ext>
            </a:extLst>
          </p:cNvPr>
          <p:cNvSpPr>
            <a:spLocks noGrp="1"/>
          </p:cNvSpPr>
          <p:nvPr>
            <p:ph type="title"/>
          </p:nvPr>
        </p:nvSpPr>
        <p:spPr/>
        <p:txBody>
          <a:bodyPr>
            <a:normAutofit fontScale="90000"/>
          </a:bodyPr>
          <a:lstStyle/>
          <a:p>
            <a:r>
              <a:rPr lang="en-US" dirty="0"/>
              <a:t>Wireless Network Architecture with Autonomous APs</a:t>
            </a:r>
            <a:br>
              <a:rPr lang="en-US" dirty="0"/>
            </a:br>
            <a:endParaRPr lang="en-US" dirty="0"/>
          </a:p>
        </p:txBody>
      </p:sp>
      <p:pic>
        <p:nvPicPr>
          <p:cNvPr id="4" name="Content Placeholder 3">
            <a:extLst>
              <a:ext uri="{FF2B5EF4-FFF2-40B4-BE49-F238E27FC236}">
                <a16:creationId xmlns:a16="http://schemas.microsoft.com/office/drawing/2014/main" id="{0B63B461-6B5A-4696-BEDB-3D48C40EE667}"/>
              </a:ext>
            </a:extLst>
          </p:cNvPr>
          <p:cNvPicPr>
            <a:picLocks noGrp="1" noChangeAspect="1"/>
          </p:cNvPicPr>
          <p:nvPr>
            <p:ph idx="1"/>
          </p:nvPr>
        </p:nvPicPr>
        <p:blipFill>
          <a:blip r:embed="rId2"/>
          <a:stretch>
            <a:fillRect/>
          </a:stretch>
        </p:blipFill>
        <p:spPr>
          <a:xfrm>
            <a:off x="1320699" y="2249488"/>
            <a:ext cx="6502601" cy="4324350"/>
          </a:xfrm>
          <a:prstGeom prst="rect">
            <a:avLst/>
          </a:prstGeom>
        </p:spPr>
      </p:pic>
    </p:spTree>
    <p:extLst>
      <p:ext uri="{BB962C8B-B14F-4D97-AF65-F5344CB8AC3E}">
        <p14:creationId xmlns:p14="http://schemas.microsoft.com/office/powerpoint/2010/main" val="38931774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2CC9A-1701-4AA5-9446-8C054225034F}"/>
              </a:ext>
            </a:extLst>
          </p:cNvPr>
          <p:cNvSpPr>
            <a:spLocks noGrp="1"/>
          </p:cNvSpPr>
          <p:nvPr>
            <p:ph type="title"/>
          </p:nvPr>
        </p:nvSpPr>
        <p:spPr/>
        <p:txBody>
          <a:bodyPr>
            <a:normAutofit fontScale="90000"/>
          </a:bodyPr>
          <a:lstStyle/>
          <a:p>
            <a:r>
              <a:rPr lang="en-US" dirty="0"/>
              <a:t>Extent of a Data VLAN in a Network of Autonomous APs</a:t>
            </a:r>
            <a:br>
              <a:rPr lang="en-US" dirty="0"/>
            </a:br>
            <a:endParaRPr lang="en-US" dirty="0"/>
          </a:p>
        </p:txBody>
      </p:sp>
      <p:pic>
        <p:nvPicPr>
          <p:cNvPr id="4" name="Content Placeholder 3">
            <a:extLst>
              <a:ext uri="{FF2B5EF4-FFF2-40B4-BE49-F238E27FC236}">
                <a16:creationId xmlns:a16="http://schemas.microsoft.com/office/drawing/2014/main" id="{8C033E7B-41AD-4FE3-B849-246964EF9DF7}"/>
              </a:ext>
            </a:extLst>
          </p:cNvPr>
          <p:cNvPicPr>
            <a:picLocks noGrp="1" noChangeAspect="1"/>
          </p:cNvPicPr>
          <p:nvPr>
            <p:ph idx="1"/>
          </p:nvPr>
        </p:nvPicPr>
        <p:blipFill>
          <a:blip r:embed="rId2"/>
          <a:stretch>
            <a:fillRect/>
          </a:stretch>
        </p:blipFill>
        <p:spPr>
          <a:xfrm>
            <a:off x="1107870" y="2249488"/>
            <a:ext cx="6928259" cy="4324350"/>
          </a:xfrm>
          <a:prstGeom prst="rect">
            <a:avLst/>
          </a:prstGeom>
        </p:spPr>
      </p:pic>
    </p:spTree>
    <p:extLst>
      <p:ext uri="{BB962C8B-B14F-4D97-AF65-F5344CB8AC3E}">
        <p14:creationId xmlns:p14="http://schemas.microsoft.com/office/powerpoint/2010/main" val="1585801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6DBC9-97F5-452A-8055-5D92D8D2E896}"/>
              </a:ext>
            </a:extLst>
          </p:cNvPr>
          <p:cNvSpPr>
            <a:spLocks noGrp="1"/>
          </p:cNvSpPr>
          <p:nvPr>
            <p:ph type="title"/>
          </p:nvPr>
        </p:nvSpPr>
        <p:spPr>
          <a:xfrm>
            <a:off x="457200" y="616467"/>
            <a:ext cx="8229600" cy="1066800"/>
          </a:xfrm>
        </p:spPr>
        <p:txBody>
          <a:bodyPr>
            <a:noAutofit/>
          </a:bodyPr>
          <a:lstStyle/>
          <a:p>
            <a:r>
              <a:rPr lang="en-US" sz="2400" dirty="0"/>
              <a:t>Cisco Meraki Cloud-Based Wireless Network Architecture</a:t>
            </a:r>
            <a:br>
              <a:rPr lang="en-US" sz="2400" dirty="0"/>
            </a:br>
            <a:endParaRPr lang="en-US" sz="2400" dirty="0"/>
          </a:p>
        </p:txBody>
      </p:sp>
      <p:pic>
        <p:nvPicPr>
          <p:cNvPr id="4" name="Content Placeholder 3">
            <a:extLst>
              <a:ext uri="{FF2B5EF4-FFF2-40B4-BE49-F238E27FC236}">
                <a16:creationId xmlns:a16="http://schemas.microsoft.com/office/drawing/2014/main" id="{01AB2370-3B62-4056-9D10-39061AC40165}"/>
              </a:ext>
            </a:extLst>
          </p:cNvPr>
          <p:cNvPicPr>
            <a:picLocks noGrp="1" noChangeAspect="1"/>
          </p:cNvPicPr>
          <p:nvPr>
            <p:ph idx="1"/>
          </p:nvPr>
        </p:nvPicPr>
        <p:blipFill>
          <a:blip r:embed="rId2"/>
          <a:stretch>
            <a:fillRect/>
          </a:stretch>
        </p:blipFill>
        <p:spPr>
          <a:xfrm>
            <a:off x="2024092" y="1174251"/>
            <a:ext cx="5095815" cy="3921270"/>
          </a:xfrm>
          <a:prstGeom prst="rect">
            <a:avLst/>
          </a:prstGeom>
        </p:spPr>
      </p:pic>
      <p:sp>
        <p:nvSpPr>
          <p:cNvPr id="5" name="TextBox 4">
            <a:extLst>
              <a:ext uri="{FF2B5EF4-FFF2-40B4-BE49-F238E27FC236}">
                <a16:creationId xmlns:a16="http://schemas.microsoft.com/office/drawing/2014/main" id="{8CD6FE97-02DC-4374-852A-7FDB3FDCE0CA}"/>
              </a:ext>
            </a:extLst>
          </p:cNvPr>
          <p:cNvSpPr txBox="1"/>
          <p:nvPr/>
        </p:nvSpPr>
        <p:spPr>
          <a:xfrm>
            <a:off x="304799" y="5024646"/>
            <a:ext cx="8534400" cy="2031325"/>
          </a:xfrm>
          <a:prstGeom prst="rect">
            <a:avLst/>
          </a:prstGeom>
          <a:noFill/>
        </p:spPr>
        <p:txBody>
          <a:bodyPr wrap="square" rtlCol="0">
            <a:spAutoFit/>
          </a:bodyPr>
          <a:lstStyle/>
          <a:p>
            <a:r>
              <a:rPr lang="en-US" dirty="0"/>
              <a:t>Notice that this network example consist of two distinct paths – one for data and one for management, corresponding to the following two functions:</a:t>
            </a:r>
          </a:p>
          <a:p>
            <a:endParaRPr lang="en-US" dirty="0"/>
          </a:p>
          <a:p>
            <a:pPr marL="285750" indent="-285750">
              <a:buFont typeface="Arial" panose="020B0604020202020204" pitchFamily="34" charset="0"/>
              <a:buChar char="•"/>
            </a:pPr>
            <a:r>
              <a:rPr lang="en-US" dirty="0"/>
              <a:t>A control plane: Traffic  used to control, configure, manage, and monitor the AP itself.</a:t>
            </a:r>
          </a:p>
          <a:p>
            <a:pPr marL="285750" indent="-285750">
              <a:buFont typeface="Arial" panose="020B0604020202020204" pitchFamily="34" charset="0"/>
              <a:buChar char="•"/>
            </a:pPr>
            <a:r>
              <a:rPr lang="en-US" dirty="0"/>
              <a:t>A data plane: End-user traffic  passing through the AP.</a:t>
            </a:r>
          </a:p>
          <a:p>
            <a:endParaRPr lang="en-US" dirty="0"/>
          </a:p>
        </p:txBody>
      </p:sp>
    </p:spTree>
    <p:extLst>
      <p:ext uri="{BB962C8B-B14F-4D97-AF65-F5344CB8AC3E}">
        <p14:creationId xmlns:p14="http://schemas.microsoft.com/office/powerpoint/2010/main" val="1755668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E2E5E-08F0-4092-9E1C-D4C6C878E717}"/>
              </a:ext>
            </a:extLst>
          </p:cNvPr>
          <p:cNvSpPr>
            <a:spLocks noGrp="1"/>
          </p:cNvSpPr>
          <p:nvPr>
            <p:ph type="title"/>
          </p:nvPr>
        </p:nvSpPr>
        <p:spPr/>
        <p:txBody>
          <a:bodyPr>
            <a:normAutofit fontScale="90000"/>
          </a:bodyPr>
          <a:lstStyle/>
          <a:p>
            <a:r>
              <a:rPr lang="en-US" dirty="0"/>
              <a:t>Autonomous Versus Lightweight Access Point</a:t>
            </a:r>
          </a:p>
        </p:txBody>
      </p:sp>
      <p:pic>
        <p:nvPicPr>
          <p:cNvPr id="4" name="Content Placeholder 3">
            <a:extLst>
              <a:ext uri="{FF2B5EF4-FFF2-40B4-BE49-F238E27FC236}">
                <a16:creationId xmlns:a16="http://schemas.microsoft.com/office/drawing/2014/main" id="{37466922-F7A8-4490-B509-8D48AAF411E2}"/>
              </a:ext>
            </a:extLst>
          </p:cNvPr>
          <p:cNvPicPr>
            <a:picLocks noGrp="1" noChangeAspect="1"/>
          </p:cNvPicPr>
          <p:nvPr>
            <p:ph idx="1"/>
          </p:nvPr>
        </p:nvPicPr>
        <p:blipFill>
          <a:blip r:embed="rId2"/>
          <a:stretch>
            <a:fillRect/>
          </a:stretch>
        </p:blipFill>
        <p:spPr>
          <a:xfrm>
            <a:off x="1214732" y="2249488"/>
            <a:ext cx="6714536" cy="4324350"/>
          </a:xfrm>
          <a:prstGeom prst="rect">
            <a:avLst/>
          </a:prstGeom>
        </p:spPr>
      </p:pic>
    </p:spTree>
    <p:extLst>
      <p:ext uri="{BB962C8B-B14F-4D97-AF65-F5344CB8AC3E}">
        <p14:creationId xmlns:p14="http://schemas.microsoft.com/office/powerpoint/2010/main" val="584849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3C469-3842-4D14-A6F0-8AF5C09218E9}"/>
              </a:ext>
            </a:extLst>
          </p:cNvPr>
          <p:cNvSpPr>
            <a:spLocks noGrp="1"/>
          </p:cNvSpPr>
          <p:nvPr>
            <p:ph type="title"/>
          </p:nvPr>
        </p:nvSpPr>
        <p:spPr/>
        <p:txBody>
          <a:bodyPr>
            <a:normAutofit fontScale="90000"/>
          </a:bodyPr>
          <a:lstStyle/>
          <a:p>
            <a:r>
              <a:rPr lang="en-US" dirty="0"/>
              <a:t>Linking a Lightweight AP and WLC with CAPWAP</a:t>
            </a:r>
            <a:br>
              <a:rPr lang="en-US" dirty="0"/>
            </a:br>
            <a:endParaRPr lang="en-US" dirty="0"/>
          </a:p>
        </p:txBody>
      </p:sp>
      <p:pic>
        <p:nvPicPr>
          <p:cNvPr id="4" name="Content Placeholder 3">
            <a:extLst>
              <a:ext uri="{FF2B5EF4-FFF2-40B4-BE49-F238E27FC236}">
                <a16:creationId xmlns:a16="http://schemas.microsoft.com/office/drawing/2014/main" id="{0AD60E10-1041-4C8F-86CF-30D99E85D9A2}"/>
              </a:ext>
            </a:extLst>
          </p:cNvPr>
          <p:cNvPicPr>
            <a:picLocks noGrp="1" noChangeAspect="1"/>
          </p:cNvPicPr>
          <p:nvPr>
            <p:ph idx="1"/>
          </p:nvPr>
        </p:nvPicPr>
        <p:blipFill>
          <a:blip r:embed="rId2"/>
          <a:stretch>
            <a:fillRect/>
          </a:stretch>
        </p:blipFill>
        <p:spPr>
          <a:xfrm>
            <a:off x="1273350" y="2249488"/>
            <a:ext cx="6597300" cy="4324350"/>
          </a:xfrm>
          <a:prstGeom prst="rect">
            <a:avLst/>
          </a:prstGeom>
        </p:spPr>
      </p:pic>
    </p:spTree>
    <p:extLst>
      <p:ext uri="{BB962C8B-B14F-4D97-AF65-F5344CB8AC3E}">
        <p14:creationId xmlns:p14="http://schemas.microsoft.com/office/powerpoint/2010/main" val="1385811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3AE4D-3599-4740-8521-55C3493F223F}"/>
              </a:ext>
            </a:extLst>
          </p:cNvPr>
          <p:cNvSpPr>
            <a:spLocks noGrp="1"/>
          </p:cNvSpPr>
          <p:nvPr>
            <p:ph type="title"/>
          </p:nvPr>
        </p:nvSpPr>
        <p:spPr/>
        <p:txBody>
          <a:bodyPr>
            <a:normAutofit fontScale="90000"/>
          </a:bodyPr>
          <a:lstStyle/>
          <a:p>
            <a:r>
              <a:rPr lang="en-US" dirty="0"/>
              <a:t>Extent of VLAN 100 in a Cisco Wireless Network</a:t>
            </a:r>
            <a:br>
              <a:rPr lang="en-US" dirty="0"/>
            </a:br>
            <a:endParaRPr lang="en-US" dirty="0"/>
          </a:p>
        </p:txBody>
      </p:sp>
      <p:pic>
        <p:nvPicPr>
          <p:cNvPr id="4" name="Content Placeholder 3">
            <a:extLst>
              <a:ext uri="{FF2B5EF4-FFF2-40B4-BE49-F238E27FC236}">
                <a16:creationId xmlns:a16="http://schemas.microsoft.com/office/drawing/2014/main" id="{09DD29D2-C71C-48FC-B001-B3FCC8281651}"/>
              </a:ext>
            </a:extLst>
          </p:cNvPr>
          <p:cNvPicPr>
            <a:picLocks noGrp="1" noChangeAspect="1"/>
          </p:cNvPicPr>
          <p:nvPr>
            <p:ph idx="1"/>
          </p:nvPr>
        </p:nvPicPr>
        <p:blipFill>
          <a:blip r:embed="rId2"/>
          <a:stretch>
            <a:fillRect/>
          </a:stretch>
        </p:blipFill>
        <p:spPr>
          <a:xfrm>
            <a:off x="2926942" y="2249488"/>
            <a:ext cx="3290115" cy="4324350"/>
          </a:xfrm>
          <a:prstGeom prst="rect">
            <a:avLst/>
          </a:prstGeom>
        </p:spPr>
      </p:pic>
    </p:spTree>
    <p:extLst>
      <p:ext uri="{BB962C8B-B14F-4D97-AF65-F5344CB8AC3E}">
        <p14:creationId xmlns:p14="http://schemas.microsoft.com/office/powerpoint/2010/main" val="483753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EC67F-0F4D-4362-A800-73B2B803CF7C}"/>
              </a:ext>
            </a:extLst>
          </p:cNvPr>
          <p:cNvSpPr>
            <a:spLocks noGrp="1"/>
          </p:cNvSpPr>
          <p:nvPr>
            <p:ph type="title"/>
          </p:nvPr>
        </p:nvSpPr>
        <p:spPr/>
        <p:txBody>
          <a:bodyPr>
            <a:normAutofit fontScale="90000"/>
          </a:bodyPr>
          <a:lstStyle/>
          <a:p>
            <a:r>
              <a:rPr lang="en-US" dirty="0"/>
              <a:t>Using CAPWAP Tunnels to Connect APs to One Central WLC</a:t>
            </a:r>
            <a:br>
              <a:rPr lang="en-US" dirty="0"/>
            </a:br>
            <a:endParaRPr lang="en-US" dirty="0"/>
          </a:p>
        </p:txBody>
      </p:sp>
      <p:pic>
        <p:nvPicPr>
          <p:cNvPr id="4" name="Content Placeholder 3">
            <a:extLst>
              <a:ext uri="{FF2B5EF4-FFF2-40B4-BE49-F238E27FC236}">
                <a16:creationId xmlns:a16="http://schemas.microsoft.com/office/drawing/2014/main" id="{CC514F30-C5EA-4919-9827-8992499F64BD}"/>
              </a:ext>
            </a:extLst>
          </p:cNvPr>
          <p:cNvPicPr>
            <a:picLocks noGrp="1" noChangeAspect="1"/>
          </p:cNvPicPr>
          <p:nvPr>
            <p:ph idx="1"/>
          </p:nvPr>
        </p:nvPicPr>
        <p:blipFill>
          <a:blip r:embed="rId2"/>
          <a:stretch>
            <a:fillRect/>
          </a:stretch>
        </p:blipFill>
        <p:spPr>
          <a:xfrm>
            <a:off x="2120049" y="2249488"/>
            <a:ext cx="4903901" cy="4324350"/>
          </a:xfrm>
          <a:prstGeom prst="rect">
            <a:avLst/>
          </a:prstGeom>
        </p:spPr>
      </p:pic>
    </p:spTree>
    <p:extLst>
      <p:ext uri="{BB962C8B-B14F-4D97-AF65-F5344CB8AC3E}">
        <p14:creationId xmlns:p14="http://schemas.microsoft.com/office/powerpoint/2010/main" val="7018900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1193</TotalTime>
  <Words>763</Words>
  <Application>Microsoft Office PowerPoint</Application>
  <PresentationFormat>On-screen Show (4:3)</PresentationFormat>
  <Paragraphs>51</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Georgia</vt:lpstr>
      <vt:lpstr>Trebuchet MS</vt:lpstr>
      <vt:lpstr>Wingdings 2</vt:lpstr>
      <vt:lpstr>Urban</vt:lpstr>
      <vt:lpstr>CCNA 200-301, Volume I</vt:lpstr>
      <vt:lpstr>Objectives</vt:lpstr>
      <vt:lpstr>Wireless Network Architecture with Autonomous APs </vt:lpstr>
      <vt:lpstr>Extent of a Data VLAN in a Network of Autonomous APs </vt:lpstr>
      <vt:lpstr>Cisco Meraki Cloud-Based Wireless Network Architecture </vt:lpstr>
      <vt:lpstr>Autonomous Versus Lightweight Access Point</vt:lpstr>
      <vt:lpstr>Linking a Lightweight AP and WLC with CAPWAP </vt:lpstr>
      <vt:lpstr>Extent of VLAN 100 in a Cisco Wireless Network </vt:lpstr>
      <vt:lpstr>Using CAPWAP Tunnels to Connect APs to One Central WLC </vt:lpstr>
      <vt:lpstr>WLC Functions</vt:lpstr>
      <vt:lpstr>WLC Location in a Unified Deployment </vt:lpstr>
      <vt:lpstr>WLC Location in a Cloud-based Deployment </vt:lpstr>
      <vt:lpstr>WLC Location in an Embedded Deployment </vt:lpstr>
      <vt:lpstr>WLC Location in a Mobility Express Deployment </vt:lpstr>
      <vt:lpstr>Summary of WLC Deployment Models</vt:lpstr>
      <vt:lpstr>Cisco AP Modes </vt:lpstr>
      <vt:lpstr>Cisco AP Modes (Continued)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CCENT/CCNA ICND 1</dc:title>
  <dc:creator>Tony</dc:creator>
  <cp:lastModifiedBy>Jennifer Frew</cp:lastModifiedBy>
  <cp:revision>38</cp:revision>
  <dcterms:created xsi:type="dcterms:W3CDTF">2012-02-18T21:40:25Z</dcterms:created>
  <dcterms:modified xsi:type="dcterms:W3CDTF">2019-09-23T15:37:30Z</dcterms:modified>
</cp:coreProperties>
</file>