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3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4" d="100"/>
          <a:sy n="44" d="100"/>
        </p:scale>
        <p:origin x="463" y="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FD998CCF-2238-49BC-9B6D-DD035147864F}" type="datetimeFigureOut">
              <a:rPr lang="en-US" smtClean="0"/>
              <a:pPr/>
              <a:t>10/4/2019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pPr/>
              <a:t>10/4/2019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pPr/>
              <a:t>10/4/2019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pPr/>
              <a:t>10/4/2019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pPr/>
              <a:t>10/4/2019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pPr/>
              <a:t>10/4/2019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D998CCF-2238-49BC-9B6D-DD035147864F}" type="datetimeFigureOut">
              <a:rPr lang="en-US" smtClean="0"/>
              <a:pPr/>
              <a:t>10/4/2019</a:t>
            </a:fld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FD998CCF-2238-49BC-9B6D-DD035147864F}" type="datetimeFigureOut">
              <a:rPr lang="en-US" smtClean="0"/>
              <a:pPr/>
              <a:t>10/4/2019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pPr/>
              <a:t>10/4/2019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pPr/>
              <a:t>10/4/2019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pPr/>
              <a:t>10/4/2019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FD998CCF-2238-49BC-9B6D-DD035147864F}" type="datetimeFigureOut">
              <a:rPr lang="en-US" smtClean="0"/>
              <a:pPr/>
              <a:t>10/4/2019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CCNA 200-301, Volume I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Chapter 28</a:t>
            </a:r>
          </a:p>
          <a:p>
            <a:r>
              <a:rPr lang="en-US" b="1" dirty="0"/>
              <a:t>Securing Wireless Networks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AE97AC-ABB3-478B-9AFD-F840353017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802.1x Client Authentication Roles</a:t>
            </a:r>
            <a:br>
              <a:rPr lang="en-US" dirty="0"/>
            </a:br>
            <a:endParaRPr lang="en-US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39C57FAB-4018-4CC7-ABA0-F76312BD449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3400" y="2061897"/>
            <a:ext cx="8229600" cy="2734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23685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E1E153-71E5-4CFA-8D72-D7A88A382C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066800"/>
          </a:xfrm>
        </p:spPr>
        <p:txBody>
          <a:bodyPr/>
          <a:lstStyle/>
          <a:p>
            <a:r>
              <a:rPr lang="en-US" dirty="0"/>
              <a:t>EAP-FAST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809953-8FB3-458C-8A85-350D57442F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793748"/>
            <a:ext cx="8229600" cy="4325112"/>
          </a:xfrm>
        </p:spPr>
        <p:txBody>
          <a:bodyPr>
            <a:normAutofit fontScale="92500"/>
          </a:bodyPr>
          <a:lstStyle/>
          <a:p>
            <a:pPr marL="109728" indent="0">
              <a:buNone/>
            </a:pPr>
            <a:r>
              <a:rPr lang="en-US" dirty="0"/>
              <a:t>The PAC is a form of shared secret that is generated by the AS and used for mutual authentication. EAP-FAST is a sequence of three phases:</a:t>
            </a:r>
          </a:p>
          <a:p>
            <a:r>
              <a:rPr lang="en-US" dirty="0"/>
              <a:t>Phase 0: The PAC is generated or provisioned and installed on the client.</a:t>
            </a:r>
          </a:p>
          <a:p>
            <a:r>
              <a:rPr lang="en-US" dirty="0"/>
              <a:t>Phase 1: After the supplicant and AS have authenticated each other, they negotiate a Transport Layer Security (TLS) tunnel.</a:t>
            </a:r>
          </a:p>
          <a:p>
            <a:r>
              <a:rPr lang="en-US" dirty="0"/>
              <a:t>Phase 2: The end user can then be authenticated through the TLS tunnel for additional security.</a:t>
            </a:r>
          </a:p>
        </p:txBody>
      </p:sp>
    </p:spTree>
    <p:extLst>
      <p:ext uri="{BB962C8B-B14F-4D97-AF65-F5344CB8AC3E}">
        <p14:creationId xmlns:p14="http://schemas.microsoft.com/office/powerpoint/2010/main" val="39914070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2B7485-DC88-41BB-85F0-A7AC2D14B5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66800"/>
          </a:xfrm>
        </p:spPr>
        <p:txBody>
          <a:bodyPr/>
          <a:lstStyle/>
          <a:p>
            <a:r>
              <a:rPr lang="en-US" dirty="0"/>
              <a:t>TKIP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18C6B8-BB0D-4DF0-8AB3-D5E141F6FC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334000"/>
          </a:xfrm>
        </p:spPr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r>
              <a:rPr lang="en-US" sz="2000" dirty="0"/>
              <a:t>TKIP adds the following security features using legacy hardware and the underlying WEP encryption:</a:t>
            </a:r>
          </a:p>
          <a:p>
            <a:pPr marL="109728" indent="0">
              <a:buNone/>
            </a:pPr>
            <a:endParaRPr lang="en-US" sz="2000" dirty="0"/>
          </a:p>
          <a:p>
            <a:r>
              <a:rPr lang="en-US" sz="2000" dirty="0"/>
              <a:t>MIC: This efficient algorithm adds a hash value to each frame as a message integrity check to prevent tampering; commonly called “Michael” as an informal reference to MIC.</a:t>
            </a:r>
          </a:p>
          <a:p>
            <a:r>
              <a:rPr lang="en-US" sz="2000" dirty="0"/>
              <a:t>Time stamp: A time stamp is added into the MIC to prevent replay attacks that attempt to reuse or replay frames that have already been sent.</a:t>
            </a:r>
          </a:p>
          <a:p>
            <a:r>
              <a:rPr lang="en-US" sz="2000" dirty="0"/>
              <a:t>Sender’s MAC address: The MIC also includes the sender’s MAC address as evidence of the frame source.</a:t>
            </a:r>
          </a:p>
          <a:p>
            <a:r>
              <a:rPr lang="en-US" sz="2000" dirty="0"/>
              <a:t>TKIP sequence counter: This feature provides a record of frames sent by a unique MAC address, to prevent frames from being replayed as an attack.</a:t>
            </a:r>
          </a:p>
          <a:p>
            <a:r>
              <a:rPr lang="en-US" sz="2000" dirty="0"/>
              <a:t>Key mixing algorithm: This algorithm computes a unique 128-bit WEP key for each frame.</a:t>
            </a:r>
          </a:p>
          <a:p>
            <a:r>
              <a:rPr lang="en-US" sz="2000" dirty="0"/>
              <a:t>Longer initialization vector (IV): The IV size is doubled from 24 to 48 bits, making it virtually impossible to exhaust all WEP keys by brute-force calculation.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672421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4BC881-3D3E-4763-88A2-1E9B26468A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066800"/>
          </a:xfrm>
        </p:spPr>
        <p:txBody>
          <a:bodyPr/>
          <a:lstStyle/>
          <a:p>
            <a:r>
              <a:rPr lang="en-US" dirty="0"/>
              <a:t>CCMP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A4A77A-FA57-4419-97DA-D99FC4FA7B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61160"/>
            <a:ext cx="8229600" cy="4325112"/>
          </a:xfrm>
        </p:spPr>
        <p:txBody>
          <a:bodyPr/>
          <a:lstStyle/>
          <a:p>
            <a:pPr marL="109728" indent="0">
              <a:buNone/>
            </a:pPr>
            <a:r>
              <a:rPr lang="en-US" dirty="0"/>
              <a:t>The Counter/CBC-MAC Protocol (CCMP) is considered to be more secure than TKIP. CCMP consists of two algorithms:</a:t>
            </a:r>
          </a:p>
          <a:p>
            <a:r>
              <a:rPr lang="en-US" dirty="0"/>
              <a:t>AES counter mode encryption</a:t>
            </a:r>
          </a:p>
          <a:p>
            <a:r>
              <a:rPr lang="en-US" dirty="0"/>
              <a:t>Cipher Block Chaining Message Authentication Code (CBC-MAC) used as a message integrity check (MIC)</a:t>
            </a:r>
          </a:p>
        </p:txBody>
      </p:sp>
    </p:spTree>
    <p:extLst>
      <p:ext uri="{BB962C8B-B14F-4D97-AF65-F5344CB8AC3E}">
        <p14:creationId xmlns:p14="http://schemas.microsoft.com/office/powerpoint/2010/main" val="32497184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024D8-24A4-4C0A-B744-72D82C30A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066800"/>
          </a:xfrm>
        </p:spPr>
        <p:txBody>
          <a:bodyPr/>
          <a:lstStyle/>
          <a:p>
            <a:r>
              <a:rPr lang="en-US" dirty="0"/>
              <a:t>GCMP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262163-6574-485C-8737-321F1EA3F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1960" y="1447800"/>
            <a:ext cx="8229600" cy="4325112"/>
          </a:xfrm>
        </p:spPr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r>
              <a:rPr lang="en-US" dirty="0"/>
              <a:t>The Galois/Counter Mode Protocol (GCMP) is a robust authenticated encryption suite that is more secure and more efficient than CCMP. GCMP consists of two algorithms:</a:t>
            </a:r>
          </a:p>
          <a:p>
            <a:pPr marL="109728" indent="0">
              <a:buNone/>
            </a:pPr>
            <a:endParaRPr lang="en-US" dirty="0"/>
          </a:p>
          <a:p>
            <a:r>
              <a:rPr lang="en-US" dirty="0"/>
              <a:t>AES counter mode encryption </a:t>
            </a:r>
          </a:p>
          <a:p>
            <a:r>
              <a:rPr lang="en-US" dirty="0"/>
              <a:t>Galois Message Authentication Code (GMAC) used as a message integrity check (MIC</a:t>
            </a:r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r>
              <a:rPr lang="en-US" dirty="0"/>
              <a:t>GCMP is used in WPA3, which is described in the following section. </a:t>
            </a:r>
          </a:p>
        </p:txBody>
      </p:sp>
    </p:spTree>
    <p:extLst>
      <p:ext uri="{BB962C8B-B14F-4D97-AF65-F5344CB8AC3E}">
        <p14:creationId xmlns:p14="http://schemas.microsoft.com/office/powerpoint/2010/main" val="37460288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92F040-E160-4275-B4C4-22615CDB5F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Comparing WPA, WPA2, and WPA3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314AC3F-AB09-438E-BC74-F9BEEC3EE9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8573" y="2476198"/>
            <a:ext cx="7906853" cy="2172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13880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440" y="609600"/>
            <a:ext cx="8229600" cy="1066800"/>
          </a:xfrm>
        </p:spPr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960" y="1600200"/>
            <a:ext cx="8229600" cy="4325112"/>
          </a:xfrm>
        </p:spPr>
        <p:txBody>
          <a:bodyPr>
            <a:normAutofit/>
          </a:bodyPr>
          <a:lstStyle/>
          <a:p>
            <a:r>
              <a:rPr lang="en-US" dirty="0"/>
              <a:t>Anatomy of a Secure Connection</a:t>
            </a:r>
          </a:p>
          <a:p>
            <a:r>
              <a:rPr lang="en-US" dirty="0"/>
              <a:t>Wireless Client Authentication Methods</a:t>
            </a:r>
          </a:p>
          <a:p>
            <a:r>
              <a:rPr lang="en-US"/>
              <a:t>Wireless </a:t>
            </a:r>
            <a:r>
              <a:rPr lang="en-US" dirty="0"/>
              <a:t>Privacy and Integrity Methods</a:t>
            </a:r>
          </a:p>
          <a:p>
            <a:r>
              <a:rPr lang="en-US"/>
              <a:t>WPA</a:t>
            </a:r>
            <a:r>
              <a:rPr lang="en-US" dirty="0"/>
              <a:t>, WPA2, and WPA3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BD2FEC-06DA-4775-B9C5-9DC9BCC7D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Wireless Transmissions Reaching Unintended Recipients</a:t>
            </a:r>
            <a:br>
              <a:rPr lang="en-US" dirty="0"/>
            </a:br>
            <a:endParaRPr lang="en-US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874B9023-8F11-4025-8625-40A35145574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1304" y="2249488"/>
            <a:ext cx="7481391" cy="4324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88500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DF40A-1630-4F66-A6F3-AF8470F72D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Authenticating a Wireless Client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5C4A12A0-E7B0-40EF-96D3-4472944A94E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23733" y="3101792"/>
            <a:ext cx="4896533" cy="2619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43866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93ABFB-D8DE-4537-B8CE-5C67C054CB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Authenticating a Wireless AP</a:t>
            </a:r>
            <a:br>
              <a:rPr lang="en-US" dirty="0"/>
            </a:br>
            <a:endParaRPr lang="en-US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70EFEA9E-992F-4B29-B6A0-D6656686BA1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95400" y="2362200"/>
            <a:ext cx="6233415" cy="3221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03806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D11EF3-EF66-40FD-8C2F-880C70B5CF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Encrypting Wireless Data to Protect Data Privacy 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AC3823C7-C6C5-479C-924A-3A121B53626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44949" y="2249488"/>
            <a:ext cx="8054102" cy="4324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90526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627F52-925F-4435-B96C-1150D0BE43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Checking Message Integrity over a Wireless Network</a:t>
            </a:r>
            <a:br>
              <a:rPr lang="en-US" dirty="0"/>
            </a:br>
            <a:endParaRPr lang="en-US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7B3FEDA9-6EFD-4C78-A2E9-03F43D0C343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42362" y="2882687"/>
            <a:ext cx="8059275" cy="3057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69348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D3A344-5D9B-4DDF-B069-E0CEBB52C9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Open Authentication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1F3F95-1C6B-457E-8C35-0468A0B328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Open authentication is true to its name; it offers open access to a WLAN. </a:t>
            </a:r>
          </a:p>
          <a:p>
            <a:r>
              <a:rPr lang="en-US" dirty="0"/>
              <a:t>The only requirement is that a client must use an 802.11 authentication request before it attempts to associate with an AP. No other credentials are needed.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4865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D67A16-55E2-474C-8E42-34635CF412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3B64CB-C56B-4B18-859D-69CEC74442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WEP uses the RC4 cipher algorithm to make every wireless data frame private and hidden from eavesdroppers.</a:t>
            </a:r>
          </a:p>
          <a:p>
            <a:r>
              <a:rPr lang="en-US" dirty="0"/>
              <a:t> The algorithm uses a string of bits as a key, commonly called a WEP key, to derive other encryption keys—one per wireless frame.</a:t>
            </a:r>
          </a:p>
          <a:p>
            <a:r>
              <a:rPr lang="en-US" dirty="0"/>
              <a:t>WEP is known as a shared-key security method. </a:t>
            </a:r>
          </a:p>
        </p:txBody>
      </p:sp>
    </p:spTree>
    <p:extLst>
      <p:ext uri="{BB962C8B-B14F-4D97-AF65-F5344CB8AC3E}">
        <p14:creationId xmlns:p14="http://schemas.microsoft.com/office/powerpoint/2010/main" val="20277871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1204</TotalTime>
  <Words>539</Words>
  <Application>Microsoft Office PowerPoint</Application>
  <PresentationFormat>On-screen Show (4:3)</PresentationFormat>
  <Paragraphs>47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Georgia</vt:lpstr>
      <vt:lpstr>Trebuchet MS</vt:lpstr>
      <vt:lpstr>Wingdings 2</vt:lpstr>
      <vt:lpstr>Urban</vt:lpstr>
      <vt:lpstr>CCNA 200-301, Volume I</vt:lpstr>
      <vt:lpstr>Objectives</vt:lpstr>
      <vt:lpstr>Wireless Transmissions Reaching Unintended Recipients </vt:lpstr>
      <vt:lpstr>Authenticating a Wireless Client</vt:lpstr>
      <vt:lpstr>Authenticating a Wireless AP </vt:lpstr>
      <vt:lpstr>Encrypting Wireless Data to Protect Data Privacy </vt:lpstr>
      <vt:lpstr>Checking Message Integrity over a Wireless Network </vt:lpstr>
      <vt:lpstr>Open Authentication </vt:lpstr>
      <vt:lpstr>WEP</vt:lpstr>
      <vt:lpstr>802.1x Client Authentication Roles </vt:lpstr>
      <vt:lpstr>EAP-FAST</vt:lpstr>
      <vt:lpstr>TKIP</vt:lpstr>
      <vt:lpstr>CCMP</vt:lpstr>
      <vt:lpstr>GCMP</vt:lpstr>
      <vt:lpstr>Comparing WPA, WPA2, and WPA3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CCENT/CCNA ICND 1</dc:title>
  <dc:creator>Tony</dc:creator>
  <cp:lastModifiedBy>Jennifer Frew</cp:lastModifiedBy>
  <cp:revision>41</cp:revision>
  <dcterms:created xsi:type="dcterms:W3CDTF">2012-02-18T21:40:25Z</dcterms:created>
  <dcterms:modified xsi:type="dcterms:W3CDTF">2019-10-04T19:44:55Z</dcterms:modified>
</cp:coreProperties>
</file>