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6" r:id="rId4"/>
    <p:sldId id="267" r:id="rId5"/>
    <p:sldId id="268" r:id="rId6"/>
    <p:sldId id="269" r:id="rId7"/>
    <p:sldId id="272" r:id="rId8"/>
    <p:sldId id="273" r:id="rId9"/>
    <p:sldId id="274" r:id="rId10"/>
    <p:sldId id="275" r:id="rId11"/>
    <p:sldId id="276" r:id="rId12"/>
    <p:sldId id="277" r:id="rId13"/>
    <p:sldId id="284" r:id="rId14"/>
    <p:sldId id="285" r:id="rId15"/>
    <p:sldId id="286" r:id="rId16"/>
    <p:sldId id="287" r:id="rId17"/>
    <p:sldId id="288" r:id="rId18"/>
    <p:sldId id="289" r:id="rId19"/>
    <p:sldId id="29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730" y="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5048-3B0F-4228-8D12-7935B62AE560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064F4-45FB-4F6A-AD48-1BF3DB419E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753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064F4-45FB-4F6A-AD48-1BF3DB419E8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200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D998CCF-2238-49BC-9B6D-DD035147864F}" type="datetimeFigureOut">
              <a:rPr lang="en-US" smtClean="0"/>
              <a:pPr/>
              <a:t>9/19/2019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95625B5-4382-4363-943F-EACF1C98F2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CCNA 200-301, Volume 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3</a:t>
            </a:r>
          </a:p>
          <a:p>
            <a:r>
              <a:rPr lang="en-US" b="1" dirty="0"/>
              <a:t>Fundamentals of WANs and IP Routing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Fiber Ethernet Link to Connect CPE Router to a Service Provider’s WAN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14600"/>
            <a:ext cx="8670316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EoMPLS Acting like a Simple Ethernet Link Between Two Routers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9" y="3124200"/>
            <a:ext cx="852054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Routing over an EoMPLS Link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90800"/>
            <a:ext cx="8576318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9E568-C2FF-4490-B806-2FCD41A21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Routing Logic: PC1 Sending an IP Packet to PC2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F76D00CF-1719-4B7B-821A-8FB35F7CD9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91991" y="2209800"/>
            <a:ext cx="8090009" cy="451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361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794E8-78B0-477C-807E-FADF63248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Network Layer and Data-Link Layer Encapsulation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BE1FD7-BC9B-4EAC-8DD4-99AD8AEE7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209800"/>
            <a:ext cx="7217445" cy="4611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629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1E20E-E3AB-49C6-8349-ECFC881D7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IPv4 Header, Organized as 4 Bytes Wide for a Total of 20 Bytes</a:t>
            </a:r>
            <a:br>
              <a:rPr lang="en-US" dirty="0"/>
            </a:b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094991F-E780-44BA-871A-B1A2F1F3E7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362200"/>
            <a:ext cx="8453032" cy="291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787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ADB32-960A-47D2-B0E2-FBA9ABAFC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Example of How Routing Protocols Advertise About Networks and Subnets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836D615-58D5-49DA-8570-4AD8C7591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38400"/>
            <a:ext cx="5715000" cy="412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06145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89691-938E-432C-8BDC-9E1AF846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DNS Name Resolution Request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C921AB-8631-4F18-998C-4F79999D9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220" y="2643305"/>
            <a:ext cx="7871580" cy="2901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2599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06618-2C6F-4C09-AED4-A77CF8B6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Sample ARP Process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017145-78B7-4829-96CA-F7872B118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511993"/>
            <a:ext cx="7333020" cy="3203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479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78063-5EB2-4A77-B6A9-17E4AD061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Sample Network, ping Command</a:t>
            </a:r>
            <a:br>
              <a:rPr lang="en-US" dirty="0"/>
            </a:b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5171941-371C-4EA7-9B9A-ACCD446474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0126" y="2428891"/>
            <a:ext cx="7886674" cy="295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99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Leased Line WANs</a:t>
            </a:r>
          </a:p>
          <a:p>
            <a:pPr lvl="0"/>
            <a:r>
              <a:rPr lang="en-US" dirty="0"/>
              <a:t>Ethernet as a WAN technology</a:t>
            </a:r>
          </a:p>
          <a:p>
            <a:pPr lvl="0"/>
            <a:r>
              <a:rPr lang="en-US" dirty="0"/>
              <a:t>Accessing the Internet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 Enterprise Network with One Leased 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8365" y="2969895"/>
          <a:ext cx="4827270" cy="918210"/>
        </p:xfrm>
        <a:graphic>
          <a:graphicData uri="http://schemas.openxmlformats.org/drawingml/2006/table">
            <a:tbl>
              <a:tblPr/>
              <a:tblGrid>
                <a:gridCol w="48272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1821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819400"/>
            <a:ext cx="8418195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Conceptual View of the Leased-Line Service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7730" y="2852420"/>
          <a:ext cx="4828540" cy="1153160"/>
        </p:xfrm>
        <a:graphic>
          <a:graphicData uri="http://schemas.openxmlformats.org/drawingml/2006/table">
            <a:tbl>
              <a:tblPr/>
              <a:tblGrid>
                <a:gridCol w="4828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316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90800"/>
            <a:ext cx="8586866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066800"/>
          </a:xfrm>
        </p:spPr>
        <p:txBody>
          <a:bodyPr/>
          <a:lstStyle/>
          <a:p>
            <a:r>
              <a:rPr lang="en-US" dirty="0"/>
              <a:t>Different Names for a Leased 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86826"/>
              </p:ext>
            </p:extLst>
          </p:nvPr>
        </p:nvGraphicFramePr>
        <p:xfrm>
          <a:off x="228600" y="1447800"/>
          <a:ext cx="86868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2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Meaning or 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Leased circuit,</a:t>
                      </a:r>
                    </a:p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Circuit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words “line” and “circuit” are often used as synonyms in Telco terminology; circuit makes reference to the electrical circuit between the two endpoints.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40"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Serial link,</a:t>
                      </a:r>
                    </a:p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Serial 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words “link” and “line” are also often used as synonyms. “Serial” in this case refers to the fact that the bits flow serially, and that routers use serial interfaces.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280"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Point-to-point link,</a:t>
                      </a:r>
                    </a:p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Point-to-point line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These terms refer to the fact that the topology stretches between two</a:t>
                      </a:r>
                    </a:p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points, and two points only. (Some older leased lines allowed more than two devices.)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specific type of leased line that transmits data at 1.544 Megabits per second (1.544 Mbps).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WAN link,</a:t>
                      </a:r>
                    </a:p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Link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Both these terms are very general, with no reference to any specific technology.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Private 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term refers to the fact that the data sent over the line cannot be copied by other telco customers, so the data is private.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Possible Cabling Inside a Telco for a Short Leased Line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7730" y="2852420"/>
          <a:ext cx="4828540" cy="1153160"/>
        </p:xfrm>
        <a:graphic>
          <a:graphicData uri="http://schemas.openxmlformats.org/drawingml/2006/table">
            <a:tbl>
              <a:tblPr/>
              <a:tblGrid>
                <a:gridCol w="4828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53160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90800"/>
            <a:ext cx="7784892" cy="289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HDLC Framing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9635" y="2998787"/>
          <a:ext cx="4824730" cy="860425"/>
        </p:xfrm>
        <a:graphic>
          <a:graphicData uri="http://schemas.openxmlformats.org/drawingml/2006/table">
            <a:tbl>
              <a:tblPr/>
              <a:tblGrid>
                <a:gridCol w="48247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60425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1" i="1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52699"/>
            <a:ext cx="8646033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IP Routing Logic over LANs and WANs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514600"/>
            <a:ext cx="8953826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Concept of Routers De-encapsulation and Re-encapsulating IP Packets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55825" y="2924492"/>
          <a:ext cx="4832350" cy="1009015"/>
        </p:xfrm>
        <a:graphic>
          <a:graphicData uri="http://schemas.openxmlformats.org/drawingml/2006/table">
            <a:tbl>
              <a:tblPr/>
              <a:tblGrid>
                <a:gridCol w="4832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09015">
                <a:tc>
                  <a:txBody>
                    <a:bodyPr/>
                    <a:lstStyle/>
                    <a:p>
                      <a:pPr marL="0" marR="0" fontAlgn="base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b="0" i="0" u="none" strike="noStrike" kern="0" spc="0" dirty="0">
                        <a:solidFill>
                          <a:srgbClr val="000000"/>
                        </a:solidFill>
                        <a:uFill>
                          <a:solidFill>
                            <a:srgbClr val="000000"/>
                          </a:solidFill>
                        </a:uFill>
                        <a:latin typeface="Arial"/>
                        <a:ea typeface="SimSun"/>
                        <a:cs typeface="Arial"/>
                      </a:endParaRPr>
                    </a:p>
                  </a:txBody>
                  <a:tcPr marL="73025" marR="730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743200"/>
            <a:ext cx="8738364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1619</TotalTime>
  <Words>339</Words>
  <Application>Microsoft Office PowerPoint</Application>
  <PresentationFormat>On-screen Show (4:3)</PresentationFormat>
  <Paragraphs>45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Georgia</vt:lpstr>
      <vt:lpstr>Trebuchet MS</vt:lpstr>
      <vt:lpstr>Wingdings 2</vt:lpstr>
      <vt:lpstr>Urban</vt:lpstr>
      <vt:lpstr>CCNA 200-301, Volume I</vt:lpstr>
      <vt:lpstr>Objectives</vt:lpstr>
      <vt:lpstr>Small Enterprise Network with One Leased Line</vt:lpstr>
      <vt:lpstr>Conceptual View of the Leased-Line Service</vt:lpstr>
      <vt:lpstr>Different Names for a Leased Line</vt:lpstr>
      <vt:lpstr>Possible Cabling Inside a Telco for a Short Leased Line</vt:lpstr>
      <vt:lpstr>HDLC Framing</vt:lpstr>
      <vt:lpstr>IP Routing Logic over LANs and WANs</vt:lpstr>
      <vt:lpstr>General Concept of Routers De-encapsulation and Re-encapsulating IP Packets</vt:lpstr>
      <vt:lpstr>Fiber Ethernet Link to Connect CPE Router to a Service Provider’s WAN</vt:lpstr>
      <vt:lpstr>EoMPLS Acting like a Simple Ethernet Link Between Two Routers</vt:lpstr>
      <vt:lpstr>Routing over an EoMPLS Link</vt:lpstr>
      <vt:lpstr>Routing Logic: PC1 Sending an IP Packet to PC2</vt:lpstr>
      <vt:lpstr>Network Layer and Data-Link Layer Encapsulation</vt:lpstr>
      <vt:lpstr>IPv4 Header, Organized as 4 Bytes Wide for a Total of 20 Bytes </vt:lpstr>
      <vt:lpstr> Example of How Routing Protocols Advertise About Networks and Subnets</vt:lpstr>
      <vt:lpstr>Basic DNS Name Resolution Request</vt:lpstr>
      <vt:lpstr>Sample ARP Process </vt:lpstr>
      <vt:lpstr>Sample Network, ping Command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CCENT/CCNA ICND 1</dc:title>
  <dc:creator>Tony</dc:creator>
  <cp:lastModifiedBy>Jennifer Frew</cp:lastModifiedBy>
  <cp:revision>73</cp:revision>
  <dcterms:created xsi:type="dcterms:W3CDTF">2012-02-18T21:40:25Z</dcterms:created>
  <dcterms:modified xsi:type="dcterms:W3CDTF">2019-09-19T19:51:51Z</dcterms:modified>
</cp:coreProperties>
</file>