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89" r:id="rId4"/>
    <p:sldId id="288" r:id="rId5"/>
    <p:sldId id="272" r:id="rId6"/>
    <p:sldId id="290" r:id="rId7"/>
    <p:sldId id="273" r:id="rId8"/>
    <p:sldId id="274" r:id="rId9"/>
    <p:sldId id="291" r:id="rId10"/>
    <p:sldId id="275" r:id="rId11"/>
    <p:sldId id="302" r:id="rId12"/>
    <p:sldId id="295" r:id="rId13"/>
    <p:sldId id="303" r:id="rId14"/>
    <p:sldId id="294" r:id="rId15"/>
    <p:sldId id="296" r:id="rId16"/>
    <p:sldId id="301" r:id="rId17"/>
    <p:sldId id="297" r:id="rId18"/>
    <p:sldId id="298" r:id="rId19"/>
    <p:sldId id="299" r:id="rId20"/>
    <p:sldId id="30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17T15:03:17.17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67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customXml" Target="../ink/ink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943600" cy="1752600"/>
          </a:xfrm>
        </p:spPr>
        <p:txBody>
          <a:bodyPr/>
          <a:lstStyle/>
          <a:p>
            <a:r>
              <a:rPr lang="en-US" dirty="0"/>
              <a:t>Chapter 5</a:t>
            </a:r>
          </a:p>
          <a:p>
            <a:r>
              <a:rPr lang="en-US" b="1" dirty="0"/>
              <a:t>Analyzing Ethernet LAN Switching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Network with Redundant Links But Without STP: The Frame Loops Forever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911371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9244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FAAE-CB73-4E13-83D2-B02C80AFF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show mac address-table dynamic </a:t>
            </a:r>
            <a:r>
              <a:rPr lang="en-US" dirty="0"/>
              <a:t>on switch SW1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C1C6BDA-1F44-4E67-AA2D-BB470A2703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90679"/>
            <a:ext cx="8229600" cy="344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8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Single Switch Topology Used in Verification Section</a:t>
            </a:r>
            <a:endParaRPr lang="en-AU" dirty="0"/>
          </a:p>
        </p:txBody>
      </p:sp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67000"/>
            <a:ext cx="7620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107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show interfaces status</a:t>
            </a:r>
            <a:r>
              <a:rPr lang="en-US" dirty="0"/>
              <a:t> on Switch SW1</a:t>
            </a:r>
            <a:endParaRPr lang="en-AU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A3AA513-66F8-449B-8E5E-D4822728F1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38100" y="1295400"/>
            <a:ext cx="5077438" cy="25451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03790D-D3FB-48DD-961A-823B32A02C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38100" y="3832928"/>
            <a:ext cx="5494804" cy="294364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A9C9472-608B-48B4-9D50-1D9B702C5413}"/>
                  </a:ext>
                </a:extLst>
              </p14:cNvPr>
              <p14:cNvContentPartPr/>
              <p14:nvPr/>
            </p14:nvContentPartPr>
            <p14:xfrm>
              <a:off x="-1438094" y="3265729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A9C9472-608B-48B4-9D50-1D9B702C541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446734" y="3257089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453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show interfaces f0/1 counters</a:t>
            </a:r>
            <a:r>
              <a:rPr lang="en-US" dirty="0"/>
              <a:t> on Switch SW1 </a:t>
            </a:r>
            <a:endParaRPr lang="en-AU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AB445CF-C766-4E42-9F60-FA3768FD34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045" b="1"/>
          <a:stretch/>
        </p:blipFill>
        <p:spPr>
          <a:xfrm>
            <a:off x="381000" y="2766611"/>
            <a:ext cx="8229600" cy="218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29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show mac address-table dynamic</a:t>
            </a:r>
            <a:r>
              <a:rPr lang="en-US" dirty="0"/>
              <a:t> with the </a:t>
            </a:r>
            <a:r>
              <a:rPr lang="en-US" b="1" dirty="0"/>
              <a:t>address</a:t>
            </a:r>
            <a:r>
              <a:rPr lang="en-US" dirty="0"/>
              <a:t> Keyword</a:t>
            </a:r>
            <a:endParaRPr lang="en-AU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86E78AB-326F-4F2D-A93D-FED9975E36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254233"/>
            <a:ext cx="8229600" cy="231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21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show mac address-table dynamic</a:t>
            </a:r>
            <a:r>
              <a:rPr lang="en-US" dirty="0"/>
              <a:t> with the </a:t>
            </a:r>
            <a:r>
              <a:rPr lang="en-US" b="1" dirty="0"/>
              <a:t>interface</a:t>
            </a:r>
            <a:r>
              <a:rPr lang="en-US" dirty="0"/>
              <a:t> Keyword</a:t>
            </a:r>
            <a:endParaRPr lang="en-AU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25EDF65-5645-4985-BB48-07DC628209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262327"/>
            <a:ext cx="8229600" cy="229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27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b="1" dirty="0"/>
              <a:t>show mac address-table vlan</a:t>
            </a:r>
            <a:r>
              <a:rPr lang="en-US" dirty="0"/>
              <a:t> command</a:t>
            </a:r>
            <a:endParaRPr lang="en-AU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12E3EBC-2A16-4884-8537-AC74354407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3384" y="2249488"/>
            <a:ext cx="6977231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8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MAC Address Default Aging Timer Displayed</a:t>
            </a:r>
            <a:endParaRPr lang="en-AU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2AAC4F7-99A6-4868-A33D-3D24B288FF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438692"/>
            <a:ext cx="8229600" cy="394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963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Two-Switch Topology Example</a:t>
            </a:r>
            <a:endParaRPr lang="en-AU" dirty="0"/>
          </a:p>
        </p:txBody>
      </p:sp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0"/>
            <a:ext cx="829266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97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LAN Switching Concepts</a:t>
            </a:r>
          </a:p>
          <a:p>
            <a:r>
              <a:rPr lang="en-US" dirty="0"/>
              <a:t>Verifying and Analyzing Ethernet Switching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The</a:t>
            </a:r>
            <a:r>
              <a:rPr lang="en-US" b="1" dirty="0"/>
              <a:t> </a:t>
            </a:r>
            <a:r>
              <a:rPr lang="en-US" dirty="0"/>
              <a:t>MAC Address Table on Two Switches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05800" cy="52578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/>
              <a:t>SW1# </a:t>
            </a:r>
            <a:r>
              <a:rPr lang="en-US" sz="1600" b="1" dirty="0"/>
              <a:t>show mac address-table dynamic 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          Mac Address Table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-------------------------------------------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Vlan    Mac Address       Type        Ports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----    -----------       --------    -----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   1    0200.1111.1111    DYNAMIC     Fa0/1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   1    0200.2222.2222    DYNAMIC     Fa0/2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   1    </a:t>
            </a:r>
            <a:r>
              <a:rPr lang="en-US" sz="1600" dirty="0">
                <a:solidFill>
                  <a:srgbClr val="FF0000"/>
                </a:solidFill>
              </a:rPr>
              <a:t>0200.3333.3333</a:t>
            </a:r>
            <a:r>
              <a:rPr lang="en-US" sz="1600" dirty="0"/>
              <a:t>    DYNAMIC     </a:t>
            </a:r>
            <a:r>
              <a:rPr lang="en-US" sz="1600" dirty="0">
                <a:solidFill>
                  <a:srgbClr val="FF0000"/>
                </a:solidFill>
              </a:rPr>
              <a:t>Gi0/1</a:t>
            </a:r>
            <a:endParaRPr lang="en-AU" sz="16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1600" dirty="0"/>
              <a:t>   1    </a:t>
            </a:r>
            <a:r>
              <a:rPr lang="en-US" sz="1600" dirty="0">
                <a:solidFill>
                  <a:srgbClr val="FF0000"/>
                </a:solidFill>
              </a:rPr>
              <a:t>0200.4444.4444</a:t>
            </a:r>
            <a:r>
              <a:rPr lang="en-US" sz="1600" dirty="0"/>
              <a:t>    DYNAMIC     </a:t>
            </a:r>
            <a:r>
              <a:rPr lang="en-US" sz="1600" dirty="0">
                <a:solidFill>
                  <a:srgbClr val="FF0000"/>
                </a:solidFill>
              </a:rPr>
              <a:t>Gi0/1</a:t>
            </a:r>
            <a:endParaRPr lang="en-AU" sz="16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1600" dirty="0"/>
              <a:t>Total Mac Addresses for this criterion: 4</a:t>
            </a:r>
            <a:endParaRPr lang="en-AU" sz="1600" dirty="0"/>
          </a:p>
          <a:p>
            <a:pPr marL="109728" indent="0">
              <a:buNone/>
            </a:pP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! The next output is from switch SW2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SW2# </a:t>
            </a:r>
            <a:r>
              <a:rPr lang="en-US" sz="1600" b="1" dirty="0"/>
              <a:t>show mac address-table dynamic 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   1    0200.1111.1111    DYNAMIC     Gi0/2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   1    0200.2222.2222    DYNAMIC     Gi0/2</a:t>
            </a:r>
            <a:endParaRPr lang="en-AU" sz="1600" dirty="0"/>
          </a:p>
          <a:p>
            <a:pPr marL="109728" indent="0">
              <a:buNone/>
            </a:pPr>
            <a:r>
              <a:rPr lang="en-US" sz="1600" dirty="0"/>
              <a:t>   1    </a:t>
            </a:r>
            <a:r>
              <a:rPr lang="en-US" sz="1600" dirty="0">
                <a:solidFill>
                  <a:srgbClr val="FF0000"/>
                </a:solidFill>
              </a:rPr>
              <a:t>0200.3333.3333</a:t>
            </a:r>
            <a:r>
              <a:rPr lang="en-US" sz="1600" dirty="0"/>
              <a:t>    DYNAMIC     </a:t>
            </a:r>
            <a:r>
              <a:rPr lang="en-US" sz="1600" dirty="0">
                <a:solidFill>
                  <a:srgbClr val="FF0000"/>
                </a:solidFill>
              </a:rPr>
              <a:t>Fa0/3</a:t>
            </a:r>
            <a:endParaRPr lang="en-AU" sz="16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1600" dirty="0"/>
              <a:t>   1    </a:t>
            </a:r>
            <a:r>
              <a:rPr lang="en-US" sz="1600" dirty="0">
                <a:solidFill>
                  <a:srgbClr val="FF0000"/>
                </a:solidFill>
              </a:rPr>
              <a:t>0200.4444.4444</a:t>
            </a:r>
            <a:r>
              <a:rPr lang="en-US" sz="1600" dirty="0"/>
              <a:t>    DYNAMIC     </a:t>
            </a:r>
            <a:r>
              <a:rPr lang="en-US" sz="1600" dirty="0">
                <a:solidFill>
                  <a:srgbClr val="FF0000"/>
                </a:solidFill>
              </a:rPr>
              <a:t>Fa0/4</a:t>
            </a:r>
            <a:endParaRPr lang="en-AU" sz="16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1600" dirty="0"/>
              <a:t>Total Mac Addresses for this criterion: 4</a:t>
            </a:r>
            <a:endParaRPr lang="en-AU" sz="1600" dirty="0"/>
          </a:p>
          <a:p>
            <a:pPr marL="109728" indent="0">
              <a:buNone/>
            </a:pP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406475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37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Campus LAN and Data Center LAN, Conceptual Drawing</a:t>
            </a:r>
            <a:endParaRPr lang="en-AU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5916674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31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802.3 Ethernet Frame</a:t>
            </a:r>
            <a:br>
              <a:rPr lang="en-US" dirty="0"/>
            </a:br>
            <a:r>
              <a:rPr lang="en-US" dirty="0"/>
              <a:t>(One Variation)</a:t>
            </a:r>
            <a:endParaRPr lang="en-AU" dirty="0"/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7853419" cy="189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71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Sample Switch Forwarding and Filtering Decision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0"/>
            <a:ext cx="7534804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57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Forwarding Decision with Two Switches:</a:t>
            </a:r>
            <a:br>
              <a:rPr lang="en-US" dirty="0"/>
            </a:br>
            <a:r>
              <a:rPr lang="en-US" dirty="0"/>
              <a:t>First Switch</a:t>
            </a:r>
          </a:p>
        </p:txBody>
      </p:sp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04857"/>
            <a:ext cx="6629400" cy="4448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537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Forwarding Decision with Two Switches:</a:t>
            </a:r>
            <a:br>
              <a:rPr lang="en-US" dirty="0"/>
            </a:br>
            <a:r>
              <a:rPr lang="en-US" dirty="0"/>
              <a:t>Second Switch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04292"/>
            <a:ext cx="6629400" cy="4415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42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Switch Learning: Empty Table and Adding Two Entries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438400"/>
            <a:ext cx="889050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184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Switch Flooding: Unknown Unicast Arrives, Floods out Other Ports</a:t>
            </a:r>
            <a:endParaRPr lang="en-AU" dirty="0"/>
          </a:p>
        </p:txBody>
      </p:sp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43200"/>
            <a:ext cx="8145721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9704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11094</TotalTime>
  <Words>240</Words>
  <Application>Microsoft Office PowerPoint</Application>
  <PresentationFormat>On-screen Show (4:3)</PresentationFormat>
  <Paragraphs>43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Campus LAN and Data Center LAN, Conceptual Drawing</vt:lpstr>
      <vt:lpstr>IEEE 802.3 Ethernet Frame (One Variation)</vt:lpstr>
      <vt:lpstr>Sample Switch Forwarding and Filtering Decision</vt:lpstr>
      <vt:lpstr>Forwarding Decision with Two Switches: First Switch</vt:lpstr>
      <vt:lpstr>Forwarding Decision with Two Switches: Second Switch</vt:lpstr>
      <vt:lpstr>Switch Learning: Empty Table and Adding Two Entries</vt:lpstr>
      <vt:lpstr>Switch Flooding: Unknown Unicast Arrives, Floods out Other Ports</vt:lpstr>
      <vt:lpstr>Network with Redundant Links But Without STP: The Frame Loops Forever</vt:lpstr>
      <vt:lpstr>show mac address-table dynamic on switch SW1</vt:lpstr>
      <vt:lpstr>Single Switch Topology Used in Verification Section</vt:lpstr>
      <vt:lpstr>show interfaces status on Switch SW1</vt:lpstr>
      <vt:lpstr>show interfaces f0/1 counters on Switch SW1 </vt:lpstr>
      <vt:lpstr>show mac address-table dynamic with the address Keyword</vt:lpstr>
      <vt:lpstr>show mac address-table dynamic with the interface Keyword</vt:lpstr>
      <vt:lpstr>The show mac address-table vlan command</vt:lpstr>
      <vt:lpstr>The MAC Address Default Aging Timer Displayed</vt:lpstr>
      <vt:lpstr>Two-Switch Topology Example</vt:lpstr>
      <vt:lpstr>The MAC Address Table on Two Switches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149</cp:revision>
  <dcterms:created xsi:type="dcterms:W3CDTF">2012-02-18T21:40:25Z</dcterms:created>
  <dcterms:modified xsi:type="dcterms:W3CDTF">2019-09-19T20:18:11Z</dcterms:modified>
</cp:coreProperties>
</file>